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handoutMasterIdLst>
    <p:handoutMasterId r:id="rId25"/>
  </p:handoutMasterIdLst>
  <p:sldIdLst>
    <p:sldId id="256" r:id="rId2"/>
    <p:sldId id="314" r:id="rId3"/>
    <p:sldId id="270" r:id="rId4"/>
    <p:sldId id="315" r:id="rId5"/>
    <p:sldId id="333" r:id="rId6"/>
    <p:sldId id="316" r:id="rId7"/>
    <p:sldId id="317" r:id="rId8"/>
    <p:sldId id="318" r:id="rId9"/>
    <p:sldId id="319" r:id="rId10"/>
    <p:sldId id="320" r:id="rId11"/>
    <p:sldId id="323" r:id="rId12"/>
    <p:sldId id="321" r:id="rId13"/>
    <p:sldId id="322" r:id="rId14"/>
    <p:sldId id="324" r:id="rId15"/>
    <p:sldId id="325" r:id="rId16"/>
    <p:sldId id="326" r:id="rId17"/>
    <p:sldId id="327" r:id="rId18"/>
    <p:sldId id="328" r:id="rId19"/>
    <p:sldId id="330" r:id="rId20"/>
    <p:sldId id="329" r:id="rId21"/>
    <p:sldId id="331" r:id="rId22"/>
    <p:sldId id="332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3" userDrawn="1">
          <p15:clr>
            <a:srgbClr val="A4A3A4"/>
          </p15:clr>
        </p15:guide>
        <p15:guide id="2" pos="306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308"/>
    <p:restoredTop sz="77718" autoAdjust="0"/>
  </p:normalViewPr>
  <p:slideViewPr>
    <p:cSldViewPr snapToGrid="0" snapToObjects="1">
      <p:cViewPr varScale="1">
        <p:scale>
          <a:sx n="73" d="100"/>
          <a:sy n="73" d="100"/>
        </p:scale>
        <p:origin x="1512" y="184"/>
      </p:cViewPr>
      <p:guideLst>
        <p:guide orient="horz" pos="73"/>
        <p:guide pos="306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notesMaster" Target="notesMasters/notesMaster1.xml"/><Relationship Id="rId25" Type="http://schemas.openxmlformats.org/officeDocument/2006/relationships/handoutMaster" Target="handoutMasters/handoutMaster1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01793E-C1B4-6A40-AD01-71D613AEAE0B}" type="datetimeFigureOut">
              <a:rPr kumimoji="1" lang="ja-JP" altLang="en-US" smtClean="0"/>
              <a:t>2017/12/15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36DD31-CDC4-6E48-BC19-C8497CB9C43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36711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03A346-FEDB-BF4B-A0FA-332C20871016}" type="datetimeFigureOut">
              <a:rPr kumimoji="1" lang="ja-JP" altLang="en-US" smtClean="0"/>
              <a:t>2017/12/15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2FB262-1AE8-E14F-8620-8021C4CD87D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902342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2FB262-1AE8-E14F-8620-8021C4CD87D9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759820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2FB262-1AE8-E14F-8620-8021C4CD87D9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738271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2FB262-1AE8-E14F-8620-8021C4CD87D9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270888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2FB262-1AE8-E14F-8620-8021C4CD87D9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167483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ビデオ</a:t>
            </a:r>
            <a:endParaRPr kumimoji="1" lang="en-US" altLang="ja-JP" dirty="0" smtClean="0"/>
          </a:p>
          <a:p>
            <a:r>
              <a:rPr kumimoji="1" lang="en-US" altLang="ja-JP" dirty="0" smtClean="0"/>
              <a:t>https://</a:t>
            </a:r>
            <a:r>
              <a:rPr kumimoji="1" lang="en-US" altLang="ja-JP" dirty="0" err="1" smtClean="0"/>
              <a:t>creativecommons.jp</a:t>
            </a:r>
            <a:r>
              <a:rPr kumimoji="1" lang="en-US" altLang="ja-JP" dirty="0" smtClean="0"/>
              <a:t>/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2FB262-1AE8-E14F-8620-8021C4CD87D9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804652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ビデオ</a:t>
            </a:r>
            <a:endParaRPr kumimoji="1" lang="en-US" altLang="ja-JP" dirty="0" smtClean="0"/>
          </a:p>
          <a:p>
            <a:r>
              <a:rPr kumimoji="1" lang="en-US" altLang="ja-JP" dirty="0" smtClean="0"/>
              <a:t>https://</a:t>
            </a:r>
            <a:r>
              <a:rPr kumimoji="1" lang="en-US" altLang="ja-JP" dirty="0" err="1" smtClean="0"/>
              <a:t>creativecommons.jp</a:t>
            </a:r>
            <a:r>
              <a:rPr kumimoji="1" lang="en-US" altLang="ja-JP" dirty="0" smtClean="0"/>
              <a:t>/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2FB262-1AE8-E14F-8620-8021C4CD87D9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806677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2FB262-1AE8-E14F-8620-8021C4CD87D9}" type="slidenum">
              <a:rPr kumimoji="1" lang="ja-JP" altLang="en-US" smtClean="0"/>
              <a:t>21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798177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ja-JP" altLang="en-US" smtClean="0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パノラマ写真 (キャプション付き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 smtClean="0"/>
              <a:t>プレースホルダーまでドラッグするかアイコンをクリックして図を追加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12/15/17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とキャプショ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用 (キャプション付き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用付きの名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ja-JP" altLang="en-US" smtClean="0"/>
              <a:t>マスター テキストの書式設定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または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ja-JP" altLang="en-US" smtClean="0"/>
              <a:t>マスター テキストの書式設定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12/15/17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12/15/17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12/15/17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12/15/17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12/15/17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 smtClean="0"/>
              <a:t>プレースホルダーまでドラッグするかアイコンをクリックして図を追加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12/15/17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12/15/17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kumimoji="1"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 kumimoji="1">
          <a:solidFill>
            <a:schemeClr val="tx2"/>
          </a:solidFill>
        </a:defRPr>
      </a:lvl2pPr>
      <a:lvl3pPr eaLnBrk="1" hangingPunct="1">
        <a:defRPr kumimoji="1">
          <a:solidFill>
            <a:schemeClr val="tx2"/>
          </a:solidFill>
        </a:defRPr>
      </a:lvl3pPr>
      <a:lvl4pPr eaLnBrk="1" hangingPunct="1">
        <a:defRPr kumimoji="1">
          <a:solidFill>
            <a:schemeClr val="tx2"/>
          </a:solidFill>
        </a:defRPr>
      </a:lvl4pPr>
      <a:lvl5pPr eaLnBrk="1" hangingPunct="1">
        <a:defRPr kumimoji="1">
          <a:solidFill>
            <a:schemeClr val="tx2"/>
          </a:solidFill>
        </a:defRPr>
      </a:lvl5pPr>
      <a:lvl6pPr eaLnBrk="1" hangingPunct="1">
        <a:defRPr kumimoji="1">
          <a:solidFill>
            <a:schemeClr val="tx2"/>
          </a:solidFill>
        </a:defRPr>
      </a:lvl6pPr>
      <a:lvl7pPr eaLnBrk="1" hangingPunct="1">
        <a:defRPr kumimoji="1">
          <a:solidFill>
            <a:schemeClr val="tx2"/>
          </a:solidFill>
        </a:defRPr>
      </a:lvl7pPr>
      <a:lvl8pPr eaLnBrk="1" hangingPunct="1">
        <a:defRPr kumimoji="1">
          <a:solidFill>
            <a:schemeClr val="tx2"/>
          </a:solidFill>
        </a:defRPr>
      </a:lvl8pPr>
      <a:lvl9pPr eaLnBrk="1" hangingPunct="1">
        <a:defRPr kumimoji="1"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kumimoji="1"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kumimoji="1"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kumimoji="1"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kumimoji="1"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kumimoji="1"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kumimoji="1"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kumimoji="1"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kumimoji="1"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kumimoji="1"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2970932" y="912235"/>
            <a:ext cx="8574622" cy="2616199"/>
          </a:xfrm>
        </p:spPr>
        <p:txBody>
          <a:bodyPr/>
          <a:lstStyle/>
          <a:p>
            <a:r>
              <a:rPr lang="ja-JP" altLang="en-US" dirty="0"/>
              <a:t>ディープラニング</a:t>
            </a:r>
            <a:r>
              <a:rPr lang="ja-JP" altLang="en-US" dirty="0" smtClean="0"/>
              <a:t>入門</a:t>
            </a:r>
            <a:r>
              <a:rPr lang="en-US" altLang="ja-JP" dirty="0"/>
              <a:t/>
            </a:r>
            <a:br>
              <a:rPr lang="en-US" altLang="ja-JP" dirty="0"/>
            </a:br>
            <a:r>
              <a:rPr lang="ja-JP" altLang="en-US" dirty="0" smtClean="0"/>
              <a:t>第９回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8976018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981135" y="-95127"/>
            <a:ext cx="10018713" cy="1752599"/>
          </a:xfrm>
        </p:spPr>
        <p:txBody>
          <a:bodyPr/>
          <a:lstStyle/>
          <a:p>
            <a:pPr fontAlgn="base"/>
            <a:r>
              <a:rPr lang="en-US" altLang="ja-JP" b="1" dirty="0"/>
              <a:t>JSON</a:t>
            </a:r>
            <a:r>
              <a:rPr lang="ja-JP" altLang="en-US" b="1" dirty="0"/>
              <a:t>レスポンス</a:t>
            </a:r>
          </a:p>
        </p:txBody>
      </p:sp>
      <p:sp>
        <p:nvSpPr>
          <p:cNvPr id="6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537063" y="1037494"/>
            <a:ext cx="8908199" cy="5503984"/>
          </a:xfrm>
        </p:spPr>
        <p:txBody>
          <a:bodyPr>
            <a:noAutofit/>
          </a:bodyPr>
          <a:lstStyle/>
          <a:p>
            <a:pPr marL="0" lvl="0" indent="0" defTabSz="914400"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r>
              <a:rPr lang="mr-IN" altLang="ja-JP" dirty="0"/>
              <a:t>{  "</a:t>
            </a:r>
            <a:r>
              <a:rPr lang="mr-IN" altLang="ja-JP" dirty="0" err="1"/>
              <a:t>info</a:t>
            </a:r>
            <a:r>
              <a:rPr lang="mr-IN" altLang="ja-JP" dirty="0" smtClean="0"/>
              <a:t>":</a:t>
            </a:r>
            <a:endParaRPr lang="en-US" altLang="ja-JP" dirty="0" smtClean="0"/>
          </a:p>
          <a:p>
            <a:pPr marL="0" lvl="0" indent="0" defTabSz="914400"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r>
              <a:rPr lang="en-US" altLang="ja-JP" dirty="0"/>
              <a:t> </a:t>
            </a:r>
            <a:r>
              <a:rPr lang="en-US" altLang="ja-JP" dirty="0" smtClean="0"/>
              <a:t>   </a:t>
            </a:r>
            <a:r>
              <a:rPr lang="mr-IN" altLang="ja-JP" dirty="0" smtClean="0"/>
              <a:t>{“</a:t>
            </a:r>
            <a:r>
              <a:rPr lang="mr-IN" altLang="ja-JP" dirty="0" err="1" smtClean="0"/>
              <a:t>photo_num</a:t>
            </a:r>
            <a:r>
              <a:rPr lang="mr-IN" altLang="ja-JP" dirty="0" smtClean="0"/>
              <a:t>”: ###,</a:t>
            </a:r>
            <a:endParaRPr lang="en-US" altLang="ja-JP" dirty="0" smtClean="0"/>
          </a:p>
          <a:p>
            <a:pPr marL="0" lvl="0" indent="0" defTabSz="914400"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r>
              <a:rPr lang="en-US" altLang="ja-JP" dirty="0"/>
              <a:t> </a:t>
            </a:r>
            <a:r>
              <a:rPr lang="en-US" altLang="ja-JP" dirty="0" smtClean="0"/>
              <a:t>   </a:t>
            </a:r>
            <a:r>
              <a:rPr lang="mr-IN" altLang="ja-JP" dirty="0" smtClean="0"/>
              <a:t>“</a:t>
            </a:r>
            <a:r>
              <a:rPr lang="mr-IN" altLang="ja-JP" dirty="0" err="1" smtClean="0"/>
              <a:t>photo</a:t>
            </a:r>
            <a:r>
              <a:rPr lang="mr-IN" altLang="ja-JP" dirty="0" smtClean="0"/>
              <a:t>”: [{</a:t>
            </a:r>
            <a:endParaRPr lang="en-US" altLang="ja-JP" dirty="0" smtClean="0"/>
          </a:p>
          <a:p>
            <a:pPr marL="0" lvl="0" indent="0" defTabSz="914400"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r>
              <a:rPr lang="ja-JP" altLang="en-US" dirty="0"/>
              <a:t>　</a:t>
            </a:r>
            <a:r>
              <a:rPr lang="ja-JP" altLang="en-US" dirty="0" smtClean="0"/>
              <a:t>　</a:t>
            </a:r>
            <a:r>
              <a:rPr lang="mr-IN" altLang="ja-JP" dirty="0" smtClean="0"/>
              <a:t>“</a:t>
            </a:r>
            <a:r>
              <a:rPr lang="mr-IN" altLang="ja-JP" dirty="0" err="1" smtClean="0"/>
              <a:t>photo_id</a:t>
            </a:r>
            <a:r>
              <a:rPr lang="mr-IN" altLang="ja-JP" dirty="0" smtClean="0"/>
              <a:t>”: ###,</a:t>
            </a:r>
            <a:endParaRPr lang="en-US" altLang="ja-JP" dirty="0" smtClean="0"/>
          </a:p>
          <a:p>
            <a:pPr marL="0" lvl="0" indent="0" defTabSz="914400"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r>
              <a:rPr lang="ja-JP" altLang="en-US" dirty="0"/>
              <a:t>　</a:t>
            </a:r>
            <a:r>
              <a:rPr lang="ja-JP" altLang="en-US" dirty="0" smtClean="0"/>
              <a:t>　</a:t>
            </a:r>
            <a:r>
              <a:rPr lang="mr-IN" altLang="ja-JP" dirty="0" smtClean="0"/>
              <a:t>“</a:t>
            </a:r>
            <a:r>
              <a:rPr lang="mr-IN" altLang="ja-JP" dirty="0" err="1" smtClean="0"/>
              <a:t>user_id</a:t>
            </a:r>
            <a:r>
              <a:rPr lang="mr-IN" altLang="ja-JP" dirty="0" smtClean="0"/>
              <a:t>”: ###,</a:t>
            </a:r>
            <a:r>
              <a:rPr lang="en-US" altLang="ja-JP" dirty="0" smtClean="0"/>
              <a:t>…</a:t>
            </a:r>
          </a:p>
          <a:p>
            <a:pPr marL="0" lvl="0" indent="0" defTabSz="914400"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r>
              <a:rPr lang="ja-JP" altLang="en-US" dirty="0" smtClean="0"/>
              <a:t>　　</a:t>
            </a:r>
            <a:r>
              <a:rPr lang="en-US" altLang="ja-JP" dirty="0" smtClean="0"/>
              <a:t>“</a:t>
            </a:r>
            <a:r>
              <a:rPr lang="mr-IN" altLang="ja-JP" dirty="0" err="1" smtClean="0">
                <a:solidFill>
                  <a:srgbClr val="FF0000"/>
                </a:solidFill>
              </a:rPr>
              <a:t>photo_title</a:t>
            </a:r>
            <a:r>
              <a:rPr lang="mr-IN" altLang="ja-JP" dirty="0" smtClean="0"/>
              <a:t>”: “</a:t>
            </a:r>
            <a:r>
              <a:rPr lang="ja-JP" altLang="mr-IN" dirty="0" smtClean="0"/>
              <a:t>タイトル</a:t>
            </a:r>
            <a:r>
              <a:rPr lang="mr-IN" altLang="ja-JP" dirty="0" smtClean="0"/>
              <a:t>”,</a:t>
            </a:r>
            <a:r>
              <a:rPr lang="en-US" altLang="ja-JP" dirty="0" smtClean="0"/>
              <a:t>  …</a:t>
            </a:r>
          </a:p>
          <a:p>
            <a:pPr marL="0" lvl="0" indent="0" defTabSz="914400"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r>
              <a:rPr lang="ja-JP" altLang="en-US" dirty="0"/>
              <a:t>　</a:t>
            </a:r>
            <a:r>
              <a:rPr lang="ja-JP" altLang="en-US" dirty="0" smtClean="0"/>
              <a:t>　</a:t>
            </a:r>
            <a:r>
              <a:rPr lang="mr-IN" altLang="ja-JP" dirty="0" smtClean="0"/>
              <a:t>“</a:t>
            </a:r>
            <a:r>
              <a:rPr lang="mr-IN" altLang="ja-JP" dirty="0" err="1" smtClean="0">
                <a:solidFill>
                  <a:srgbClr val="FF0000"/>
                </a:solidFill>
              </a:rPr>
              <a:t>copyright</a:t>
            </a:r>
            <a:r>
              <a:rPr lang="mr-IN" altLang="ja-JP" dirty="0" smtClean="0"/>
              <a:t>”:“</a:t>
            </a:r>
            <a:r>
              <a:rPr lang="mr-IN" altLang="ja-JP" dirty="0" err="1" smtClean="0"/>
              <a:t>normal</a:t>
            </a:r>
            <a:r>
              <a:rPr lang="mr-IN" altLang="ja-JP" dirty="0" smtClean="0"/>
              <a:t>/</a:t>
            </a:r>
            <a:r>
              <a:rPr lang="mr-IN" altLang="ja-JP" dirty="0" err="1" smtClean="0"/>
              <a:t>creativecommons</a:t>
            </a:r>
            <a:r>
              <a:rPr lang="mr-IN" altLang="ja-JP" dirty="0" smtClean="0"/>
              <a:t>”,</a:t>
            </a:r>
            <a:endParaRPr lang="en-US" altLang="ja-JP" dirty="0" smtClean="0"/>
          </a:p>
          <a:p>
            <a:pPr marL="0" lvl="0" indent="0" defTabSz="914400"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r>
              <a:rPr lang="ja-JP" altLang="en-US" dirty="0"/>
              <a:t>　</a:t>
            </a:r>
            <a:r>
              <a:rPr lang="ja-JP" altLang="en-US" dirty="0" smtClean="0"/>
              <a:t>　</a:t>
            </a:r>
            <a:r>
              <a:rPr lang="mr-IN" altLang="ja-JP" dirty="0" smtClean="0"/>
              <a:t>“</a:t>
            </a:r>
            <a:r>
              <a:rPr lang="mr-IN" altLang="ja-JP" dirty="0" err="1" smtClean="0"/>
              <a:t>copyright_commercial</a:t>
            </a:r>
            <a:r>
              <a:rPr lang="mr-IN" altLang="ja-JP" dirty="0" smtClean="0"/>
              <a:t>”: “</a:t>
            </a:r>
            <a:r>
              <a:rPr lang="mr-IN" altLang="ja-JP" dirty="0" err="1" smtClean="0"/>
              <a:t>yes</a:t>
            </a:r>
            <a:r>
              <a:rPr lang="mr-IN" altLang="ja-JP" dirty="0" smtClean="0"/>
              <a:t>/</a:t>
            </a:r>
            <a:r>
              <a:rPr lang="mr-IN" altLang="ja-JP" dirty="0" err="1" smtClean="0"/>
              <a:t>no</a:t>
            </a:r>
            <a:r>
              <a:rPr lang="mr-IN" altLang="ja-JP" dirty="0" smtClean="0"/>
              <a:t>”</a:t>
            </a:r>
            <a:r>
              <a:rPr lang="mr-IN" altLang="ja-JP" dirty="0"/>
              <a:t> ,</a:t>
            </a:r>
            <a:endParaRPr lang="en-US" altLang="ja-JP" dirty="0" smtClean="0"/>
          </a:p>
          <a:p>
            <a:pPr marL="0" lvl="0" indent="0" defTabSz="914400"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r>
              <a:rPr lang="ja-JP" altLang="en-US" dirty="0"/>
              <a:t>　</a:t>
            </a:r>
            <a:r>
              <a:rPr lang="ja-JP" altLang="en-US" dirty="0" smtClean="0"/>
              <a:t>　</a:t>
            </a:r>
            <a:r>
              <a:rPr lang="mr-IN" altLang="ja-JP" dirty="0" smtClean="0"/>
              <a:t>“</a:t>
            </a:r>
            <a:r>
              <a:rPr lang="mr-IN" altLang="ja-JP" dirty="0" err="1" smtClean="0"/>
              <a:t>copyright_modifications</a:t>
            </a:r>
            <a:r>
              <a:rPr lang="mr-IN" altLang="ja-JP" dirty="0" smtClean="0"/>
              <a:t>”: “</a:t>
            </a:r>
            <a:r>
              <a:rPr lang="mr-IN" altLang="ja-JP" dirty="0" err="1" smtClean="0"/>
              <a:t>yes</a:t>
            </a:r>
            <a:r>
              <a:rPr lang="mr-IN" altLang="ja-JP" dirty="0" smtClean="0"/>
              <a:t>/</a:t>
            </a:r>
            <a:r>
              <a:rPr lang="mr-IN" altLang="ja-JP" dirty="0" err="1" smtClean="0"/>
              <a:t>no</a:t>
            </a:r>
            <a:r>
              <a:rPr lang="mr-IN" altLang="ja-JP" dirty="0" smtClean="0"/>
              <a:t>/</a:t>
            </a:r>
            <a:r>
              <a:rPr lang="mr-IN" altLang="ja-JP" dirty="0" err="1" smtClean="0"/>
              <a:t>share</a:t>
            </a:r>
            <a:r>
              <a:rPr lang="mr-IN" altLang="ja-JP" dirty="0" smtClean="0"/>
              <a:t>”</a:t>
            </a:r>
            <a:r>
              <a:rPr lang="mr-IN" altLang="ja-JP" dirty="0"/>
              <a:t> ,</a:t>
            </a:r>
            <a:endParaRPr lang="en-US" altLang="ja-JP" dirty="0" smtClean="0"/>
          </a:p>
          <a:p>
            <a:pPr marL="0" lvl="0" indent="0" defTabSz="914400"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r>
              <a:rPr lang="ja-JP" altLang="en-US" dirty="0"/>
              <a:t>　</a:t>
            </a:r>
            <a:r>
              <a:rPr lang="ja-JP" altLang="en-US" dirty="0" smtClean="0"/>
              <a:t>　</a:t>
            </a:r>
            <a:r>
              <a:rPr lang="mr-IN" altLang="ja-JP" dirty="0" smtClean="0"/>
              <a:t>“</a:t>
            </a:r>
            <a:r>
              <a:rPr lang="mr-IN" altLang="ja-JP" dirty="0" err="1" smtClean="0"/>
              <a:t>original_height</a:t>
            </a:r>
            <a:r>
              <a:rPr lang="mr-IN" altLang="ja-JP" dirty="0" smtClean="0"/>
              <a:t>”: ##,“</a:t>
            </a:r>
            <a:r>
              <a:rPr lang="mr-IN" altLang="ja-JP" dirty="0" err="1" smtClean="0"/>
              <a:t>original_width</a:t>
            </a:r>
            <a:r>
              <a:rPr lang="mr-IN" altLang="ja-JP" dirty="0" smtClean="0"/>
              <a:t>”: ###,</a:t>
            </a:r>
            <a:r>
              <a:rPr lang="en-US" altLang="ja-JP" dirty="0" smtClean="0"/>
              <a:t>…</a:t>
            </a:r>
            <a:r>
              <a:rPr lang="mr-IN" altLang="ja-JP" dirty="0" smtClean="0"/>
              <a:t>},</a:t>
            </a:r>
            <a:endParaRPr lang="en-US" altLang="ja-JP" dirty="0" smtClean="0"/>
          </a:p>
          <a:p>
            <a:pPr marL="0" lvl="0" indent="0" defTabSz="914400"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r>
              <a:rPr lang="en-US" altLang="ja-JP" dirty="0"/>
              <a:t> </a:t>
            </a:r>
            <a:r>
              <a:rPr lang="en-US" altLang="ja-JP" dirty="0" smtClean="0"/>
              <a:t>   </a:t>
            </a:r>
            <a:r>
              <a:rPr lang="en-US" altLang="ja-JP" dirty="0"/>
              <a:t> </a:t>
            </a:r>
            <a:r>
              <a:rPr lang="en-US" altLang="ja-JP" dirty="0" smtClean="0"/>
              <a:t>      </a:t>
            </a:r>
            <a:r>
              <a:rPr lang="mr-IN" altLang="ja-JP" dirty="0" smtClean="0"/>
              <a:t>"</a:t>
            </a:r>
            <a:r>
              <a:rPr lang="mr-IN" altLang="ja-JP" dirty="0" err="1"/>
              <a:t>date</a:t>
            </a:r>
            <a:r>
              <a:rPr lang="mr-IN" altLang="ja-JP" dirty="0"/>
              <a:t>": "YYYY-MM-DD</a:t>
            </a:r>
            <a:r>
              <a:rPr lang="mr-IN" altLang="ja-JP" dirty="0" smtClean="0"/>
              <a:t>",</a:t>
            </a:r>
            <a:r>
              <a:rPr lang="en-US" altLang="ja-JP" dirty="0" smtClean="0"/>
              <a:t>…</a:t>
            </a:r>
          </a:p>
          <a:p>
            <a:pPr marL="0" lvl="0" indent="0" defTabSz="914400"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r>
              <a:rPr lang="ja-JP" altLang="en-US" dirty="0" smtClean="0"/>
              <a:t>　　</a:t>
            </a:r>
            <a:r>
              <a:rPr lang="mr-IN" altLang="ja-JP" dirty="0" smtClean="0"/>
              <a:t>"</a:t>
            </a:r>
            <a:r>
              <a:rPr lang="mr-IN" altLang="ja-JP" dirty="0"/>
              <a:t>url": "URL</a:t>
            </a:r>
            <a:r>
              <a:rPr lang="mr-IN" altLang="ja-JP" dirty="0" smtClean="0"/>
              <a:t>",</a:t>
            </a:r>
            <a:r>
              <a:rPr lang="en-US" altLang="ja-JP" dirty="0"/>
              <a:t> …</a:t>
            </a:r>
            <a:endParaRPr lang="en-US" altLang="ja-JP" dirty="0" smtClean="0"/>
          </a:p>
          <a:p>
            <a:pPr marL="0" lvl="0" indent="0" defTabSz="914400"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r>
              <a:rPr lang="en-US" altLang="ja-JP" dirty="0"/>
              <a:t> </a:t>
            </a:r>
            <a:r>
              <a:rPr lang="en-US" altLang="ja-JP" dirty="0" smtClean="0"/>
              <a:t>   </a:t>
            </a:r>
            <a:r>
              <a:rPr lang="ja-JP" altLang="en-US" dirty="0" smtClean="0"/>
              <a:t>　</a:t>
            </a:r>
            <a:r>
              <a:rPr lang="en-US" altLang="ja-JP" dirty="0" smtClean="0"/>
              <a:t> </a:t>
            </a:r>
            <a:r>
              <a:rPr lang="mr-IN" altLang="ja-JP" dirty="0" smtClean="0"/>
              <a:t>"</a:t>
            </a:r>
            <a:r>
              <a:rPr lang="mr-IN" altLang="ja-JP" dirty="0" err="1">
                <a:solidFill>
                  <a:srgbClr val="FF0000"/>
                </a:solidFill>
              </a:rPr>
              <a:t>image_url</a:t>
            </a:r>
            <a:r>
              <a:rPr lang="mr-IN" altLang="ja-JP" dirty="0"/>
              <a:t>": "URL</a:t>
            </a:r>
            <a:r>
              <a:rPr lang="mr-IN" altLang="ja-JP" dirty="0" smtClean="0"/>
              <a:t>",</a:t>
            </a:r>
            <a:r>
              <a:rPr lang="en-US" altLang="ja-JP" dirty="0"/>
              <a:t> …</a:t>
            </a:r>
            <a:endParaRPr lang="en-US" altLang="ja-JP" dirty="0" smtClean="0"/>
          </a:p>
          <a:p>
            <a:pPr marL="0" lvl="0" indent="0" defTabSz="914400"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r>
              <a:rPr lang="ja-JP" altLang="en-US" dirty="0" smtClean="0"/>
              <a:t>　　</a:t>
            </a:r>
            <a:r>
              <a:rPr lang="mr-IN" altLang="ja-JP" dirty="0" smtClean="0"/>
              <a:t>“</a:t>
            </a:r>
            <a:r>
              <a:rPr lang="mr-IN" altLang="ja-JP" dirty="0" err="1" smtClean="0"/>
              <a:t>thumbnail_image_url</a:t>
            </a:r>
            <a:r>
              <a:rPr lang="mr-IN" altLang="ja-JP" dirty="0" smtClean="0"/>
              <a:t>”: “URL”,</a:t>
            </a:r>
            <a:r>
              <a:rPr lang="en-US" altLang="ja-JP" dirty="0" smtClean="0"/>
              <a:t>…</a:t>
            </a:r>
            <a:r>
              <a:rPr lang="mr-IN" altLang="ja-JP" dirty="0" smtClean="0"/>
              <a:t>},  ...]  </a:t>
            </a:r>
            <a:r>
              <a:rPr lang="mr-IN" altLang="ja-JP" dirty="0"/>
              <a:t>}}</a:t>
            </a:r>
            <a:endParaRPr kumimoji="1" lang="en-US" altLang="ja-JP" dirty="0" smtClean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7440976" y="1382669"/>
            <a:ext cx="446380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dirty="0" smtClean="0"/>
              <a:t>画像のタイトタイトル</a:t>
            </a:r>
            <a:endParaRPr kumimoji="1" lang="en-US" altLang="ja-JP" sz="3200" dirty="0" smtClean="0"/>
          </a:p>
          <a:p>
            <a:r>
              <a:rPr kumimoji="1" lang="ja-JP" altLang="en-US" sz="3200" dirty="0" smtClean="0"/>
              <a:t>著作権情報</a:t>
            </a:r>
            <a:endParaRPr kumimoji="1" lang="en-US" altLang="ja-JP" sz="3200" dirty="0" smtClean="0"/>
          </a:p>
          <a:p>
            <a:r>
              <a:rPr kumimoji="1" lang="ja-JP" altLang="en-US" sz="3200" dirty="0" smtClean="0"/>
              <a:t>画像の</a:t>
            </a:r>
            <a:r>
              <a:rPr kumimoji="1" lang="en-US" altLang="ja-JP" sz="3200" dirty="0" smtClean="0"/>
              <a:t>URL</a:t>
            </a:r>
          </a:p>
          <a:p>
            <a:r>
              <a:rPr kumimoji="1" lang="ja-JP" altLang="en-US" sz="3200" dirty="0" smtClean="0"/>
              <a:t>・・・</a:t>
            </a:r>
            <a:endParaRPr kumimoji="1" lang="en-US" altLang="ja-JP" sz="3200" dirty="0" smtClean="0"/>
          </a:p>
        </p:txBody>
      </p:sp>
    </p:spTree>
    <p:extLst>
      <p:ext uri="{BB962C8B-B14F-4D97-AF65-F5344CB8AC3E}">
        <p14:creationId xmlns:p14="http://schemas.microsoft.com/office/powerpoint/2010/main" val="8055026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586154" y="389792"/>
            <a:ext cx="11605846" cy="1752599"/>
          </a:xfrm>
        </p:spPr>
        <p:txBody>
          <a:bodyPr/>
          <a:lstStyle/>
          <a:p>
            <a:pPr fontAlgn="base"/>
            <a:r>
              <a:rPr lang="ja-JP" altLang="en-US" b="1" cap="all" dirty="0" smtClean="0"/>
              <a:t>著作権</a:t>
            </a:r>
            <a:endParaRPr lang="ja-JP" altLang="en-US" b="1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1822450"/>
            <a:ext cx="11430000" cy="3213100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4202723" y="5821877"/>
            <a:ext cx="6858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mtClean="0"/>
              <a:t>「みんな</a:t>
            </a:r>
            <a:r>
              <a:rPr kumimoji="1" lang="ja-JP" altLang="en-US" dirty="0" smtClean="0"/>
              <a:t>のための</a:t>
            </a:r>
            <a:r>
              <a:rPr kumimoji="1" lang="ja-JP" altLang="en-US" smtClean="0"/>
              <a:t>著作権教室」より</a:t>
            </a:r>
            <a:r>
              <a:rPr kumimoji="1" lang="ja-JP" altLang="en-US" dirty="0" smtClean="0"/>
              <a:t>転載</a:t>
            </a:r>
            <a:endParaRPr kumimoji="1" lang="en-US" altLang="ja-JP" dirty="0" smtClean="0"/>
          </a:p>
          <a:p>
            <a:r>
              <a:rPr kumimoji="1" lang="en-US" altLang="ja-JP" dirty="0"/>
              <a:t>http://</a:t>
            </a:r>
            <a:r>
              <a:rPr kumimoji="1" lang="en-US" altLang="ja-JP" dirty="0" err="1"/>
              <a:t>kids.cric.or.jp</a:t>
            </a:r>
            <a:r>
              <a:rPr kumimoji="1" lang="en-US" altLang="ja-JP" dirty="0"/>
              <a:t>/intro/01.html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17439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586154" y="389792"/>
            <a:ext cx="11605846" cy="1752599"/>
          </a:xfrm>
        </p:spPr>
        <p:txBody>
          <a:bodyPr/>
          <a:lstStyle/>
          <a:p>
            <a:pPr fontAlgn="base"/>
            <a:r>
              <a:rPr lang="ja-JP" altLang="en-US" b="1" cap="all" dirty="0"/>
              <a:t>クリエイティブ</a:t>
            </a:r>
            <a:r>
              <a:rPr lang="ja-JP" altLang="en-US" b="1" cap="all"/>
              <a:t>・</a:t>
            </a:r>
            <a:r>
              <a:rPr lang="ja-JP" altLang="en-US" b="1" cap="all" smtClean="0"/>
              <a:t>コモンズ（ＣＣライセンス）</a:t>
            </a:r>
            <a:endParaRPr lang="ja-JP" altLang="en-US" b="1" dirty="0"/>
          </a:p>
        </p:txBody>
      </p:sp>
      <p:sp>
        <p:nvSpPr>
          <p:cNvPr id="6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466725" y="1893275"/>
            <a:ext cx="10018713" cy="4185138"/>
          </a:xfrm>
        </p:spPr>
        <p:txBody>
          <a:bodyPr>
            <a:noAutofit/>
          </a:bodyPr>
          <a:lstStyle/>
          <a:p>
            <a:r>
              <a:rPr lang="en-US" altLang="ja-JP" sz="3200" dirty="0"/>
              <a:t>CC</a:t>
            </a:r>
            <a:r>
              <a:rPr lang="ja-JP" altLang="en-US" sz="3200" dirty="0"/>
              <a:t>ライセンスとはインターネット時代のための新しい著作権ルールで、作品を公開する</a:t>
            </a:r>
            <a:r>
              <a:rPr lang="ja-JP" altLang="en-US" sz="3200" dirty="0">
                <a:solidFill>
                  <a:srgbClr val="FF0000"/>
                </a:solidFill>
              </a:rPr>
              <a:t>作者</a:t>
            </a:r>
            <a:r>
              <a:rPr lang="ja-JP" altLang="en-US" sz="3200" dirty="0"/>
              <a:t>が「この条件を守れば私の作品を自由に使って構いません。」という</a:t>
            </a:r>
            <a:r>
              <a:rPr lang="ja-JP" altLang="en-US" sz="3200" dirty="0">
                <a:solidFill>
                  <a:srgbClr val="FF0000"/>
                </a:solidFill>
              </a:rPr>
              <a:t>意思表示をするためのツール</a:t>
            </a:r>
            <a:r>
              <a:rPr lang="ja-JP" altLang="en-US" sz="3200" dirty="0" smtClean="0"/>
              <a:t>です</a:t>
            </a:r>
            <a:endParaRPr lang="en-US" altLang="ja-JP" sz="3200" dirty="0" smtClean="0"/>
          </a:p>
          <a:p>
            <a:r>
              <a:rPr lang="ja-JP" altLang="en-US" sz="3200" dirty="0"/>
              <a:t>作者は</a:t>
            </a:r>
            <a:r>
              <a:rPr lang="ja-JP" altLang="en-US" sz="3200" b="1" dirty="0"/>
              <a:t>著作権を保持したまま作品を自由に流通させること</a:t>
            </a:r>
            <a:r>
              <a:rPr lang="ja-JP" altLang="en-US" sz="3200" dirty="0"/>
              <a:t>ができ、</a:t>
            </a:r>
            <a:r>
              <a:rPr lang="ja-JP" altLang="en-US" sz="3200" dirty="0">
                <a:solidFill>
                  <a:srgbClr val="FF0000"/>
                </a:solidFill>
              </a:rPr>
              <a:t>受け手</a:t>
            </a:r>
            <a:r>
              <a:rPr lang="ja-JP" altLang="en-US" sz="3200" dirty="0"/>
              <a:t>は</a:t>
            </a:r>
            <a:r>
              <a:rPr lang="ja-JP" altLang="en-US" sz="3200" b="1" dirty="0">
                <a:solidFill>
                  <a:srgbClr val="FF0000"/>
                </a:solidFill>
              </a:rPr>
              <a:t>ライセンス条件の範囲内</a:t>
            </a:r>
            <a:r>
              <a:rPr lang="ja-JP" altLang="en-US" sz="3200" b="1" dirty="0"/>
              <a:t>で</a:t>
            </a:r>
            <a:r>
              <a:rPr lang="ja-JP" altLang="en-US" sz="3200" b="1" dirty="0">
                <a:solidFill>
                  <a:srgbClr val="FF0000"/>
                </a:solidFill>
              </a:rPr>
              <a:t>再配布</a:t>
            </a:r>
            <a:r>
              <a:rPr lang="ja-JP" altLang="en-US" sz="3200" b="1" dirty="0"/>
              <a:t>や</a:t>
            </a:r>
            <a:r>
              <a:rPr lang="ja-JP" altLang="en-US" sz="3200" b="1" dirty="0">
                <a:solidFill>
                  <a:srgbClr val="FF0000"/>
                </a:solidFill>
              </a:rPr>
              <a:t>リミックス</a:t>
            </a:r>
            <a:r>
              <a:rPr lang="ja-JP" altLang="en-US" sz="3200" b="1" dirty="0"/>
              <a:t>などをすること</a:t>
            </a:r>
            <a:r>
              <a:rPr lang="ja-JP" altLang="en-US" sz="3200" dirty="0"/>
              <a:t>ができます。</a:t>
            </a:r>
            <a:endParaRPr lang="en-US" altLang="ja-JP" sz="3200" dirty="0" smtClean="0"/>
          </a:p>
        </p:txBody>
      </p:sp>
    </p:spTree>
    <p:extLst>
      <p:ext uri="{BB962C8B-B14F-4D97-AF65-F5344CB8AC3E}">
        <p14:creationId xmlns:p14="http://schemas.microsoft.com/office/powerpoint/2010/main" val="15634140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115888"/>
            <a:ext cx="11605846" cy="1752599"/>
          </a:xfrm>
        </p:spPr>
        <p:txBody>
          <a:bodyPr/>
          <a:lstStyle/>
          <a:p>
            <a:pPr fontAlgn="base"/>
            <a:r>
              <a:rPr lang="ja-JP" altLang="en-US" b="1" cap="all" dirty="0" smtClean="0"/>
              <a:t>ＣＣライセンスの種類</a:t>
            </a:r>
            <a:endParaRPr lang="ja-JP" altLang="en-US" b="1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257" y="1424366"/>
            <a:ext cx="10277068" cy="4369777"/>
          </a:xfrm>
          <a:prstGeom prst="rect">
            <a:avLst/>
          </a:prstGeom>
        </p:spPr>
      </p:pic>
      <p:sp>
        <p:nvSpPr>
          <p:cNvPr id="7" name="テキスト ボックス 6"/>
          <p:cNvSpPr txBox="1"/>
          <p:nvPr/>
        </p:nvSpPr>
        <p:spPr>
          <a:xfrm>
            <a:off x="5205046" y="6199946"/>
            <a:ext cx="6858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クリエイティブコモンズジャパンＨＰより転載</a:t>
            </a:r>
            <a:endParaRPr kumimoji="1" lang="en-US" altLang="ja-JP" dirty="0" smtClean="0"/>
          </a:p>
          <a:p>
            <a:r>
              <a:rPr kumimoji="1" lang="en-US" altLang="ja-JP" dirty="0"/>
              <a:t>https://</a:t>
            </a:r>
            <a:r>
              <a:rPr kumimoji="1" lang="en-US" altLang="ja-JP" dirty="0" err="1"/>
              <a:t>creativecommons.jp</a:t>
            </a:r>
            <a:r>
              <a:rPr kumimoji="1" lang="en-US" altLang="ja-JP" dirty="0"/>
              <a:t>/licenses/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6132005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115888"/>
            <a:ext cx="11605846" cy="1752599"/>
          </a:xfrm>
        </p:spPr>
        <p:txBody>
          <a:bodyPr/>
          <a:lstStyle/>
          <a:p>
            <a:pPr fontAlgn="base"/>
            <a:r>
              <a:rPr lang="ja-JP" altLang="en-US" b="1" cap="all" dirty="0" smtClean="0"/>
              <a:t>ＣＣライセンスの種類</a:t>
            </a:r>
            <a:endParaRPr lang="ja-JP" altLang="en-US" b="1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5334000" y="5918593"/>
            <a:ext cx="6858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クリエイティブコモンズジャパンＨＰより転載</a:t>
            </a:r>
            <a:endParaRPr kumimoji="1" lang="en-US" altLang="ja-JP" dirty="0" smtClean="0"/>
          </a:p>
          <a:p>
            <a:r>
              <a:rPr kumimoji="1" lang="en-US" altLang="ja-JP" dirty="0"/>
              <a:t>https://</a:t>
            </a:r>
            <a:r>
              <a:rPr kumimoji="1" lang="en-US" altLang="ja-JP" dirty="0" err="1"/>
              <a:t>creativecommons.jp</a:t>
            </a:r>
            <a:r>
              <a:rPr kumimoji="1" lang="en-US" altLang="ja-JP" dirty="0"/>
              <a:t>/licenses/</a:t>
            </a:r>
            <a:endParaRPr kumimoji="1" lang="ja-JP" altLang="en-US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672" y="1868487"/>
            <a:ext cx="10758174" cy="3656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696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316524" y="293076"/>
            <a:ext cx="11605846" cy="1752599"/>
          </a:xfrm>
        </p:spPr>
        <p:txBody>
          <a:bodyPr/>
          <a:lstStyle/>
          <a:p>
            <a:pPr fontAlgn="base"/>
            <a:r>
              <a:rPr lang="en-US" altLang="ja-JP" b="1" dirty="0" err="1" smtClean="0"/>
              <a:t>Keras</a:t>
            </a:r>
            <a:r>
              <a:rPr lang="ja-JP" altLang="en-US" b="1" dirty="0" smtClean="0"/>
              <a:t>：モデルの作成方法</a:t>
            </a:r>
            <a:r>
              <a:rPr lang="en-US" altLang="ja-JP" b="1" dirty="0" smtClean="0"/>
              <a:t>(</a:t>
            </a:r>
            <a:r>
              <a:rPr lang="en-US" altLang="ja-JP" dirty="0"/>
              <a:t>functional API</a:t>
            </a:r>
            <a:r>
              <a:rPr lang="en-US" altLang="ja-JP" b="1" dirty="0" smtClean="0"/>
              <a:t>)</a:t>
            </a:r>
            <a:endParaRPr lang="ja-JP" altLang="en-US" b="1" dirty="0"/>
          </a:p>
        </p:txBody>
      </p:sp>
      <p:sp>
        <p:nvSpPr>
          <p:cNvPr id="6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587133" y="1547243"/>
            <a:ext cx="10018713" cy="4185138"/>
          </a:xfrm>
        </p:spPr>
        <p:txBody>
          <a:bodyPr>
            <a:noAutofit/>
          </a:bodyPr>
          <a:lstStyle/>
          <a:p>
            <a:pPr marL="0" lvl="0" indent="0" defTabSz="914400"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r>
              <a:rPr lang="en-US" altLang="ja-JP" sz="3200" b="1" dirty="0"/>
              <a:t>from</a:t>
            </a:r>
            <a:r>
              <a:rPr lang="en-US" altLang="ja-JP" sz="3200" dirty="0"/>
              <a:t> </a:t>
            </a:r>
            <a:r>
              <a:rPr lang="en-US" altLang="ja-JP" sz="3200" dirty="0" err="1"/>
              <a:t>keras.models</a:t>
            </a:r>
            <a:r>
              <a:rPr lang="en-US" altLang="ja-JP" sz="3200" dirty="0"/>
              <a:t> </a:t>
            </a:r>
            <a:r>
              <a:rPr lang="en-US" altLang="ja-JP" sz="3200" b="1" dirty="0"/>
              <a:t>import</a:t>
            </a:r>
            <a:r>
              <a:rPr lang="en-US" altLang="ja-JP" sz="3200" dirty="0"/>
              <a:t> </a:t>
            </a:r>
            <a:r>
              <a:rPr lang="en-US" altLang="ja-JP" sz="3200" dirty="0" smtClean="0"/>
              <a:t>Model</a:t>
            </a:r>
          </a:p>
          <a:p>
            <a:pPr marL="0" lvl="0" indent="0" defTabSz="914400"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r>
              <a:rPr lang="en-US" altLang="ja-JP" sz="3200" b="1" dirty="0" smtClean="0"/>
              <a:t>from</a:t>
            </a:r>
            <a:r>
              <a:rPr lang="en-US" altLang="ja-JP" sz="3200" dirty="0" smtClean="0"/>
              <a:t> </a:t>
            </a:r>
            <a:r>
              <a:rPr lang="en-US" altLang="ja-JP" sz="3200" dirty="0" err="1"/>
              <a:t>keras.layers</a:t>
            </a:r>
            <a:r>
              <a:rPr lang="en-US" altLang="ja-JP" sz="3200" dirty="0"/>
              <a:t> </a:t>
            </a:r>
            <a:r>
              <a:rPr lang="en-US" altLang="ja-JP" sz="3200" b="1" dirty="0"/>
              <a:t>import</a:t>
            </a:r>
            <a:r>
              <a:rPr lang="en-US" altLang="ja-JP" sz="3200" dirty="0"/>
              <a:t> Input, </a:t>
            </a:r>
            <a:r>
              <a:rPr lang="en-US" altLang="ja-JP" sz="3200" dirty="0" smtClean="0"/>
              <a:t>Dense</a:t>
            </a:r>
          </a:p>
          <a:p>
            <a:pPr marL="0" lvl="0" indent="0" defTabSz="914400"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endParaRPr lang="en-US" altLang="ja-JP" sz="3200" dirty="0" smtClean="0"/>
          </a:p>
          <a:p>
            <a:pPr marL="0" lvl="0" indent="0" defTabSz="914400"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r>
              <a:rPr lang="en-US" altLang="ja-JP" sz="3200" dirty="0" smtClean="0"/>
              <a:t>a </a:t>
            </a:r>
            <a:r>
              <a:rPr lang="en-US" altLang="ja-JP" sz="3200" dirty="0"/>
              <a:t>= Input(shape=(32,)) </a:t>
            </a:r>
            <a:endParaRPr lang="en-US" altLang="ja-JP" sz="3200" dirty="0" smtClean="0"/>
          </a:p>
          <a:p>
            <a:pPr marL="0" lvl="0" indent="0" defTabSz="914400"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r>
              <a:rPr lang="en-US" altLang="ja-JP" sz="3200" dirty="0" smtClean="0"/>
              <a:t>b </a:t>
            </a:r>
            <a:r>
              <a:rPr lang="en-US" altLang="ja-JP" sz="3200" dirty="0"/>
              <a:t>= Dense(32)(a) </a:t>
            </a:r>
            <a:endParaRPr lang="en-US" altLang="ja-JP" sz="3200" dirty="0" smtClean="0"/>
          </a:p>
          <a:p>
            <a:pPr marL="0" lvl="0" indent="0" defTabSz="914400"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r>
              <a:rPr lang="en-US" altLang="ja-JP" sz="3200" dirty="0" smtClean="0"/>
              <a:t>model </a:t>
            </a:r>
            <a:r>
              <a:rPr lang="en-US" altLang="ja-JP" sz="3200" dirty="0"/>
              <a:t>= Model(inputs=a, outputs=b)</a:t>
            </a:r>
            <a:endParaRPr lang="en-US" altLang="ja-JP" sz="3200" dirty="0" smtClean="0"/>
          </a:p>
        </p:txBody>
      </p:sp>
      <p:sp>
        <p:nvSpPr>
          <p:cNvPr id="8" name="コンテンツ プレースホルダー 2"/>
          <p:cNvSpPr txBox="1">
            <a:spLocks/>
          </p:cNvSpPr>
          <p:nvPr/>
        </p:nvSpPr>
        <p:spPr>
          <a:xfrm>
            <a:off x="1619125" y="2045675"/>
            <a:ext cx="10018713" cy="41851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kumimoji="1"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kumimoji="1"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kumimoji="1"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kumimoji="1"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kumimoji="1"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kumimoji="1"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kumimoji="1"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kumimoji="1"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kumimoji="1"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ja-JP" sz="3200" dirty="0" smtClean="0"/>
          </a:p>
        </p:txBody>
      </p:sp>
      <p:sp>
        <p:nvSpPr>
          <p:cNvPr id="3" name="正方形/長方形 2"/>
          <p:cNvSpPr/>
          <p:nvPr/>
        </p:nvSpPr>
        <p:spPr>
          <a:xfrm>
            <a:off x="4414838" y="5732381"/>
            <a:ext cx="667362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800" b="1" dirty="0"/>
              <a:t>a</a:t>
            </a:r>
            <a:r>
              <a:rPr lang="ja-JP" altLang="en-US" sz="2800" b="1" dirty="0">
                <a:solidFill>
                  <a:srgbClr val="404040"/>
                </a:solidFill>
                <a:latin typeface="Lato" charset="0"/>
              </a:rPr>
              <a:t>を入力として</a:t>
            </a:r>
            <a:r>
              <a:rPr lang="en-US" altLang="ja-JP" sz="2800" b="1" dirty="0"/>
              <a:t>b</a:t>
            </a:r>
            <a:r>
              <a:rPr lang="ja-JP" altLang="en-US" sz="2800" b="1" dirty="0">
                <a:solidFill>
                  <a:srgbClr val="404040"/>
                </a:solidFill>
                <a:latin typeface="Lato" charset="0"/>
              </a:rPr>
              <a:t>を計算</a:t>
            </a:r>
            <a:r>
              <a:rPr lang="ja-JP" altLang="en-US" sz="2800" b="1" dirty="0" smtClean="0">
                <a:solidFill>
                  <a:srgbClr val="404040"/>
                </a:solidFill>
                <a:latin typeface="Lato" charset="0"/>
              </a:rPr>
              <a:t>するモデルを作成</a:t>
            </a:r>
            <a:endParaRPr lang="ja-JP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7619433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316523" y="357551"/>
            <a:ext cx="11605846" cy="1752599"/>
          </a:xfrm>
        </p:spPr>
        <p:txBody>
          <a:bodyPr/>
          <a:lstStyle/>
          <a:p>
            <a:pPr fontAlgn="base"/>
            <a:r>
              <a:rPr lang="en-US" altLang="ja-JP" b="1" dirty="0" err="1" smtClean="0"/>
              <a:t>Keras</a:t>
            </a:r>
            <a:r>
              <a:rPr lang="ja-JP" altLang="en-US" b="1" dirty="0" smtClean="0"/>
              <a:t>：モデルのウエイトの保存と読み込み</a:t>
            </a:r>
            <a:endParaRPr lang="ja-JP" altLang="en-US" b="1" dirty="0"/>
          </a:p>
        </p:txBody>
      </p:sp>
      <p:sp>
        <p:nvSpPr>
          <p:cNvPr id="6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466725" y="1893275"/>
            <a:ext cx="10018713" cy="4185138"/>
          </a:xfrm>
        </p:spPr>
        <p:txBody>
          <a:bodyPr>
            <a:noAutofit/>
          </a:bodyPr>
          <a:lstStyle/>
          <a:p>
            <a:pPr marL="0" lvl="0" indent="0" defTabSz="914400"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r>
              <a:rPr lang="ja-JP" altLang="en-US" sz="4000" b="1" dirty="0" smtClean="0"/>
              <a:t>ウエイトの保存</a:t>
            </a:r>
            <a:endParaRPr lang="en-US" altLang="ja-JP" sz="4000" b="1" dirty="0" smtClean="0"/>
          </a:p>
          <a:p>
            <a:pPr marL="0" lvl="0" indent="0" defTabSz="914400"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r>
              <a:rPr lang="en-US" altLang="ja-JP" sz="4000" b="1" dirty="0" err="1" smtClean="0"/>
              <a:t>model.save_weights</a:t>
            </a:r>
            <a:r>
              <a:rPr lang="en-US" altLang="ja-JP" sz="4000" b="1" dirty="0" smtClean="0"/>
              <a:t>(</a:t>
            </a:r>
            <a:r>
              <a:rPr lang="en-US" altLang="ja-JP" sz="4000" b="1" dirty="0" err="1" smtClean="0"/>
              <a:t>filepath</a:t>
            </a:r>
            <a:r>
              <a:rPr lang="en-US" altLang="ja-JP" sz="4000" b="1" dirty="0" smtClean="0"/>
              <a:t>)</a:t>
            </a:r>
          </a:p>
          <a:p>
            <a:pPr marL="0" lvl="0" indent="0" defTabSz="914400"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endParaRPr lang="en-US" altLang="ja-JP" sz="4000" b="1" dirty="0" smtClean="0"/>
          </a:p>
          <a:p>
            <a:pPr marL="0" lvl="0" indent="0" defTabSz="914400"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r>
              <a:rPr lang="ja-JP" altLang="en-US" sz="4000" b="1" dirty="0" smtClean="0"/>
              <a:t>ウエイトの読み込み</a:t>
            </a:r>
            <a:endParaRPr lang="en-US" altLang="ja-JP" sz="4000" b="1" dirty="0" smtClean="0"/>
          </a:p>
          <a:p>
            <a:pPr marL="0" lvl="0" indent="0" defTabSz="914400"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r>
              <a:rPr lang="en-US" altLang="ja-JP" sz="4000" b="1" dirty="0" err="1" smtClean="0"/>
              <a:t>model.load_weights</a:t>
            </a:r>
            <a:r>
              <a:rPr lang="en-US" altLang="ja-JP" sz="4000" b="1" dirty="0" smtClean="0"/>
              <a:t>(</a:t>
            </a:r>
            <a:r>
              <a:rPr lang="en-US" altLang="ja-JP" sz="4000" b="1" dirty="0" err="1" smtClean="0"/>
              <a:t>filepath</a:t>
            </a:r>
            <a:r>
              <a:rPr lang="en-US" altLang="ja-JP" sz="4000" b="1" dirty="0" smtClean="0"/>
              <a:t>)</a:t>
            </a:r>
          </a:p>
        </p:txBody>
      </p:sp>
      <p:sp>
        <p:nvSpPr>
          <p:cNvPr id="8" name="コンテンツ プレースホルダー 2"/>
          <p:cNvSpPr txBox="1">
            <a:spLocks/>
          </p:cNvSpPr>
          <p:nvPr/>
        </p:nvSpPr>
        <p:spPr>
          <a:xfrm>
            <a:off x="1619125" y="2045675"/>
            <a:ext cx="10018713" cy="41851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kumimoji="1"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kumimoji="1"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kumimoji="1"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kumimoji="1"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kumimoji="1"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kumimoji="1"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kumimoji="1"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kumimoji="1"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kumimoji="1"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ja-JP" sz="3200" dirty="0" smtClean="0"/>
          </a:p>
        </p:txBody>
      </p:sp>
    </p:spTree>
    <p:extLst>
      <p:ext uri="{BB962C8B-B14F-4D97-AF65-F5344CB8AC3E}">
        <p14:creationId xmlns:p14="http://schemas.microsoft.com/office/powerpoint/2010/main" val="14024666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31992" y="486507"/>
            <a:ext cx="11605846" cy="1752599"/>
          </a:xfrm>
        </p:spPr>
        <p:txBody>
          <a:bodyPr/>
          <a:lstStyle/>
          <a:p>
            <a:pPr fontAlgn="base"/>
            <a:r>
              <a:rPr lang="en-US" altLang="ja-JP" b="1" dirty="0" err="1" smtClean="0"/>
              <a:t>Keras</a:t>
            </a:r>
            <a:r>
              <a:rPr lang="ja-JP" altLang="en-US" b="1" dirty="0" smtClean="0"/>
              <a:t>：モデルを使った予測</a:t>
            </a:r>
            <a:endParaRPr lang="ja-JP" altLang="en-US" b="1" dirty="0"/>
          </a:p>
        </p:txBody>
      </p:sp>
      <p:sp>
        <p:nvSpPr>
          <p:cNvPr id="6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44062" y="2045675"/>
            <a:ext cx="12168553" cy="4185138"/>
          </a:xfrm>
        </p:spPr>
        <p:txBody>
          <a:bodyPr>
            <a:noAutofit/>
          </a:bodyPr>
          <a:lstStyle/>
          <a:p>
            <a:pPr marL="0" lvl="0" indent="0" defTabSz="914400"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r>
              <a:rPr lang="ja-JP" altLang="en-US" sz="3200" b="1" dirty="0"/>
              <a:t>入力サンプルに対する</a:t>
            </a:r>
            <a:r>
              <a:rPr lang="ja-JP" altLang="en-US" sz="3200" b="1" dirty="0" smtClean="0"/>
              <a:t>予測を出力</a:t>
            </a:r>
            <a:endParaRPr lang="en-US" altLang="ja-JP" sz="3200" b="1" dirty="0"/>
          </a:p>
          <a:p>
            <a:pPr marL="0" lvl="0" indent="0" defTabSz="914400"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r>
              <a:rPr lang="en-US" altLang="ja-JP" sz="4000" b="1" dirty="0" smtClean="0"/>
              <a:t>predict(x</a:t>
            </a:r>
            <a:r>
              <a:rPr lang="en-US" altLang="ja-JP" sz="4000" b="1" dirty="0"/>
              <a:t>, </a:t>
            </a:r>
            <a:r>
              <a:rPr lang="en-US" altLang="ja-JP" sz="4000" b="1" dirty="0" err="1"/>
              <a:t>batch_size</a:t>
            </a:r>
            <a:r>
              <a:rPr lang="en-US" altLang="ja-JP" sz="4000" b="1" dirty="0"/>
              <a:t>=32, verbose=0</a:t>
            </a:r>
            <a:r>
              <a:rPr lang="en-US" altLang="ja-JP" sz="4000" b="1" dirty="0" smtClean="0"/>
              <a:t>)</a:t>
            </a:r>
          </a:p>
          <a:p>
            <a:pPr marL="0" lvl="0" indent="0" defTabSz="914400"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r>
              <a:rPr lang="ja-JP" altLang="en-US" b="1" dirty="0" smtClean="0"/>
              <a:t>引数</a:t>
            </a:r>
            <a:endParaRPr lang="en-US" altLang="ja-JP" b="1" dirty="0" smtClean="0"/>
          </a:p>
          <a:p>
            <a:pPr marL="0" lvl="0" indent="0" defTabSz="914400"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r>
              <a:rPr lang="en-US" altLang="ja-JP" b="1" dirty="0" smtClean="0"/>
              <a:t>x</a:t>
            </a:r>
            <a:r>
              <a:rPr lang="en-US" altLang="ja-JP" b="1" dirty="0"/>
              <a:t>: </a:t>
            </a:r>
            <a:r>
              <a:rPr lang="en-US" altLang="ja-JP" b="1" dirty="0" err="1" smtClean="0"/>
              <a:t>Numpy</a:t>
            </a:r>
            <a:r>
              <a:rPr lang="en-US" altLang="ja-JP" b="1" dirty="0" smtClean="0"/>
              <a:t> </a:t>
            </a:r>
            <a:r>
              <a:rPr lang="ja-JP" altLang="en-US" b="1" dirty="0"/>
              <a:t>配列の入力</a:t>
            </a:r>
            <a:r>
              <a:rPr lang="ja-JP" altLang="en-US" b="1" dirty="0" smtClean="0"/>
              <a:t>データ</a:t>
            </a:r>
            <a:endParaRPr lang="en-US" altLang="ja-JP" b="1" dirty="0" smtClean="0"/>
          </a:p>
          <a:p>
            <a:pPr marL="0" lvl="0" indent="0" defTabSz="914400"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r>
              <a:rPr lang="ja-JP" altLang="en-US" b="1" dirty="0" smtClean="0"/>
              <a:t>（</a:t>
            </a:r>
            <a:r>
              <a:rPr lang="ja-JP" altLang="en-US" b="1" dirty="0"/>
              <a:t>もしくはモデルが複数の出力を持つ場合は</a:t>
            </a:r>
            <a:r>
              <a:rPr lang="en-US" altLang="ja-JP" b="1" dirty="0" err="1"/>
              <a:t>Numpy</a:t>
            </a:r>
            <a:r>
              <a:rPr lang="en-US" altLang="ja-JP" b="1" dirty="0"/>
              <a:t> </a:t>
            </a:r>
            <a:r>
              <a:rPr lang="ja-JP" altLang="en-US" b="1" dirty="0"/>
              <a:t>配列のリスト</a:t>
            </a:r>
            <a:r>
              <a:rPr lang="ja-JP" altLang="en-US" b="1" dirty="0" smtClean="0"/>
              <a:t>）</a:t>
            </a:r>
            <a:endParaRPr lang="en-US" altLang="ja-JP" b="1" dirty="0" smtClean="0"/>
          </a:p>
          <a:p>
            <a:pPr marL="0" lvl="0" indent="0" defTabSz="914400"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r>
              <a:rPr lang="en-US" altLang="ja-JP" b="1" dirty="0" err="1" smtClean="0"/>
              <a:t>Batch_size</a:t>
            </a:r>
            <a:r>
              <a:rPr lang="en-US" altLang="ja-JP" b="1" dirty="0"/>
              <a:t>: </a:t>
            </a:r>
            <a:r>
              <a:rPr lang="ja-JP" altLang="en-US" b="1" dirty="0" smtClean="0"/>
              <a:t>整数値</a:t>
            </a:r>
            <a:endParaRPr lang="en-US" altLang="ja-JP" b="1" dirty="0" smtClean="0"/>
          </a:p>
          <a:p>
            <a:pPr marL="0" lvl="0" indent="0" defTabSz="914400"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r>
              <a:rPr lang="en-US" altLang="ja-JP" b="1" dirty="0" smtClean="0"/>
              <a:t>verbose</a:t>
            </a:r>
            <a:r>
              <a:rPr lang="en-US" altLang="ja-JP" b="1" dirty="0"/>
              <a:t>: </a:t>
            </a:r>
            <a:r>
              <a:rPr lang="ja-JP" altLang="en-US" b="1" dirty="0"/>
              <a:t>冗長モードで，</a:t>
            </a:r>
            <a:r>
              <a:rPr lang="en-US" altLang="ja-JP" b="1" dirty="0"/>
              <a:t>0</a:t>
            </a:r>
            <a:r>
              <a:rPr lang="ja-JP" altLang="en-US" b="1" dirty="0"/>
              <a:t>または</a:t>
            </a:r>
            <a:r>
              <a:rPr lang="en-US" altLang="ja-JP" b="1" dirty="0" smtClean="0"/>
              <a:t>1</a:t>
            </a:r>
          </a:p>
          <a:p>
            <a:pPr marL="0" lvl="0" indent="0" defTabSz="914400"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endParaRPr lang="en-US" altLang="ja-JP" b="1" dirty="0"/>
          </a:p>
          <a:p>
            <a:pPr marL="0" lvl="0" indent="0" defTabSz="914400"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r>
              <a:rPr lang="ja-JP" altLang="en-US" b="1" dirty="0" smtClean="0"/>
              <a:t>戻り値</a:t>
            </a:r>
            <a:endParaRPr lang="en-US" altLang="ja-JP" b="1" dirty="0" smtClean="0"/>
          </a:p>
          <a:p>
            <a:pPr marL="0" lvl="0" indent="0" defTabSz="914400"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r>
              <a:rPr lang="ja-JP" altLang="en-US" b="1" dirty="0" smtClean="0"/>
              <a:t>予測</a:t>
            </a:r>
            <a:r>
              <a:rPr lang="ja-JP" altLang="en-US" b="1" dirty="0"/>
              <a:t>結果の</a:t>
            </a:r>
            <a:r>
              <a:rPr lang="en-US" altLang="ja-JP" b="1" dirty="0" err="1"/>
              <a:t>Numpy</a:t>
            </a:r>
            <a:r>
              <a:rPr lang="en-US" altLang="ja-JP" b="1" dirty="0"/>
              <a:t> </a:t>
            </a:r>
            <a:r>
              <a:rPr lang="ja-JP" altLang="en-US" b="1" dirty="0"/>
              <a:t>配列．</a:t>
            </a:r>
            <a:endParaRPr lang="en-US" altLang="ja-JP" b="1" dirty="0" smtClean="0"/>
          </a:p>
        </p:txBody>
      </p:sp>
      <p:sp>
        <p:nvSpPr>
          <p:cNvPr id="8" name="コンテンツ プレースホルダー 2"/>
          <p:cNvSpPr txBox="1">
            <a:spLocks/>
          </p:cNvSpPr>
          <p:nvPr/>
        </p:nvSpPr>
        <p:spPr>
          <a:xfrm>
            <a:off x="1619125" y="2045675"/>
            <a:ext cx="10018713" cy="41851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kumimoji="1"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kumimoji="1"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kumimoji="1"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kumimoji="1"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kumimoji="1"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kumimoji="1"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kumimoji="1"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kumimoji="1"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kumimoji="1"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ja-JP" sz="3200" dirty="0" smtClean="0"/>
          </a:p>
        </p:txBody>
      </p:sp>
    </p:spTree>
    <p:extLst>
      <p:ext uri="{BB962C8B-B14F-4D97-AF65-F5344CB8AC3E}">
        <p14:creationId xmlns:p14="http://schemas.microsoft.com/office/powerpoint/2010/main" val="15487074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33046" y="1764322"/>
            <a:ext cx="11218985" cy="4185138"/>
          </a:xfrm>
        </p:spPr>
        <p:txBody>
          <a:bodyPr>
            <a:noAutofit/>
          </a:bodyPr>
          <a:lstStyle/>
          <a:p>
            <a:pPr marL="0" lvl="0" indent="0" defTabSz="914400"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r>
              <a:rPr lang="en-US" altLang="ja-JP" sz="3200" b="1" dirty="0"/>
              <a:t>from </a:t>
            </a:r>
            <a:r>
              <a:rPr lang="en-US" altLang="ja-JP" sz="3200" b="1" dirty="0" err="1"/>
              <a:t>keras.models</a:t>
            </a:r>
            <a:r>
              <a:rPr lang="en-US" altLang="ja-JP" sz="3200" b="1" dirty="0"/>
              <a:t> import Model</a:t>
            </a:r>
          </a:p>
          <a:p>
            <a:pPr marL="0" lvl="0" indent="0" defTabSz="914400"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r>
              <a:rPr lang="en-US" altLang="ja-JP" sz="3200" b="1" dirty="0" smtClean="0"/>
              <a:t>from </a:t>
            </a:r>
            <a:r>
              <a:rPr lang="en-US" altLang="ja-JP" sz="3200" b="1" dirty="0" err="1"/>
              <a:t>keras.layers</a:t>
            </a:r>
            <a:r>
              <a:rPr lang="en-US" altLang="ja-JP" sz="3200" b="1" dirty="0"/>
              <a:t> import </a:t>
            </a:r>
            <a:r>
              <a:rPr lang="en-US" altLang="ja-JP" sz="3200" b="1" dirty="0" smtClean="0"/>
              <a:t>Input</a:t>
            </a:r>
            <a:endParaRPr lang="en-US" altLang="ja-JP" sz="3200" b="1" dirty="0"/>
          </a:p>
          <a:p>
            <a:pPr marL="0" lvl="0" indent="0" defTabSz="914400"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r>
              <a:rPr lang="mr-IN" altLang="ja-JP" sz="3200" b="1" dirty="0" err="1" smtClean="0"/>
              <a:t>def</a:t>
            </a:r>
            <a:r>
              <a:rPr lang="mr-IN" altLang="ja-JP" sz="3200" b="1" dirty="0" smtClean="0"/>
              <a:t> </a:t>
            </a:r>
            <a:r>
              <a:rPr lang="en-US" altLang="ja-JP" sz="3200" b="1" dirty="0"/>
              <a:t>InceptionV3</a:t>
            </a:r>
            <a:r>
              <a:rPr lang="mr-IN" altLang="ja-JP" sz="3200" b="1" dirty="0" smtClean="0"/>
              <a:t>():</a:t>
            </a:r>
            <a:endParaRPr lang="en-US" altLang="ja-JP" sz="3200" b="1" dirty="0" smtClean="0"/>
          </a:p>
          <a:p>
            <a:pPr marL="0" lvl="0" indent="0" defTabSz="914400"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r>
              <a:rPr lang="ja-JP" altLang="en-US" sz="3200" b="1" dirty="0"/>
              <a:t>　</a:t>
            </a:r>
            <a:r>
              <a:rPr lang="ja-JP" altLang="en-US" sz="3200" b="1" dirty="0" smtClean="0"/>
              <a:t>　・・・</a:t>
            </a:r>
            <a:endParaRPr lang="en-US" altLang="ja-JP" sz="3200" b="1" dirty="0" smtClean="0"/>
          </a:p>
          <a:p>
            <a:pPr marL="0" lvl="0" indent="0" defTabSz="914400"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r>
              <a:rPr lang="en-US" altLang="ja-JP" sz="3200" b="1" dirty="0" smtClean="0"/>
              <a:t>	</a:t>
            </a:r>
            <a:r>
              <a:rPr lang="en-US" altLang="ja-JP" sz="3200" b="1" dirty="0" err="1" smtClean="0"/>
              <a:t>img_input</a:t>
            </a:r>
            <a:r>
              <a:rPr lang="en-US" altLang="ja-JP" sz="3200" b="1" dirty="0" smtClean="0"/>
              <a:t> </a:t>
            </a:r>
            <a:r>
              <a:rPr lang="en-US" altLang="ja-JP" sz="3200" b="1" dirty="0"/>
              <a:t>= Input(shape=</a:t>
            </a:r>
            <a:r>
              <a:rPr lang="en-US" altLang="ja-JP" sz="3200" b="1" dirty="0" err="1"/>
              <a:t>input_shape</a:t>
            </a:r>
            <a:r>
              <a:rPr lang="en-US" altLang="ja-JP" sz="3200" b="1" dirty="0" smtClean="0"/>
              <a:t>)</a:t>
            </a:r>
          </a:p>
          <a:p>
            <a:pPr marL="0" lvl="0" indent="0" defTabSz="914400"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r>
              <a:rPr lang="en-US" altLang="ja-JP" sz="3200" b="1" dirty="0"/>
              <a:t>	x = conv2d_bn(</a:t>
            </a:r>
            <a:r>
              <a:rPr lang="en-US" altLang="ja-JP" sz="3200" b="1" dirty="0" err="1"/>
              <a:t>img_input</a:t>
            </a:r>
            <a:r>
              <a:rPr lang="en-US" altLang="ja-JP" sz="3200" b="1" dirty="0"/>
              <a:t>, 32, 3, 3, strides=(2, 2), </a:t>
            </a:r>
            <a:r>
              <a:rPr lang="en-US" altLang="ja-JP" sz="3200" b="1" dirty="0" smtClean="0"/>
              <a:t>…)</a:t>
            </a:r>
          </a:p>
          <a:p>
            <a:pPr marL="0" lvl="0" indent="0" defTabSz="914400"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r>
              <a:rPr lang="en-US" altLang="ja-JP" sz="3200" b="1" dirty="0"/>
              <a:t>	</a:t>
            </a:r>
            <a:r>
              <a:rPr lang="ja-JP" altLang="en-US" sz="3200" b="1" dirty="0" smtClean="0"/>
              <a:t>・・・・</a:t>
            </a:r>
            <a:endParaRPr lang="en-US" altLang="ja-JP" sz="3200" b="1" dirty="0" smtClean="0"/>
          </a:p>
          <a:p>
            <a:pPr marL="0" lvl="0" indent="0" defTabSz="914400"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r>
              <a:rPr lang="en-US" altLang="ja-JP" sz="3200" b="1" dirty="0" smtClean="0"/>
              <a:t>	x </a:t>
            </a:r>
            <a:r>
              <a:rPr lang="en-US" altLang="ja-JP" sz="3200" b="1" dirty="0"/>
              <a:t>= Dense(classes, activation='</a:t>
            </a:r>
            <a:r>
              <a:rPr lang="en-US" altLang="ja-JP" sz="3200" b="1" dirty="0" err="1"/>
              <a:t>softmax</a:t>
            </a:r>
            <a:r>
              <a:rPr lang="en-US" altLang="ja-JP" sz="3200" b="1" dirty="0"/>
              <a:t>', </a:t>
            </a:r>
            <a:r>
              <a:rPr lang="en-US" altLang="ja-JP" sz="3200" b="1" dirty="0" smtClean="0"/>
              <a:t>…)(</a:t>
            </a:r>
            <a:r>
              <a:rPr lang="en-US" altLang="ja-JP" sz="3200" b="1" dirty="0"/>
              <a:t>x)</a:t>
            </a:r>
            <a:endParaRPr lang="en-US" altLang="ja-JP" sz="3200" b="1" dirty="0" smtClean="0"/>
          </a:p>
          <a:p>
            <a:pPr marL="0" lvl="0" indent="0" defTabSz="914400"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r>
              <a:rPr lang="en-US" altLang="ja-JP" sz="3200" b="1" dirty="0" smtClean="0"/>
              <a:t>	inputs </a:t>
            </a:r>
            <a:r>
              <a:rPr lang="en-US" altLang="ja-JP" sz="3200" b="1" dirty="0"/>
              <a:t>= </a:t>
            </a:r>
            <a:r>
              <a:rPr lang="en-US" altLang="ja-JP" sz="3200" b="1" dirty="0" err="1" smtClean="0"/>
              <a:t>img_input</a:t>
            </a:r>
            <a:endParaRPr lang="en-US" altLang="ja-JP" sz="3200" b="1" dirty="0" smtClean="0"/>
          </a:p>
          <a:p>
            <a:pPr marL="0" lvl="0" indent="0" defTabSz="914400"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r>
              <a:rPr lang="en-US" altLang="ja-JP" sz="3200" b="1" dirty="0" smtClean="0"/>
              <a:t>	</a:t>
            </a:r>
            <a:r>
              <a:rPr lang="en-US" altLang="ja-JP" sz="3200" b="1" dirty="0" smtClean="0">
                <a:solidFill>
                  <a:srgbClr val="FF0000"/>
                </a:solidFill>
              </a:rPr>
              <a:t>model </a:t>
            </a:r>
            <a:r>
              <a:rPr lang="en-US" altLang="ja-JP" sz="3200" b="1" dirty="0">
                <a:solidFill>
                  <a:srgbClr val="FF0000"/>
                </a:solidFill>
              </a:rPr>
              <a:t>= Model(inputs, x, name='inception_v3</a:t>
            </a:r>
            <a:r>
              <a:rPr lang="en-US" altLang="ja-JP" sz="3200" b="1" dirty="0" smtClean="0">
                <a:solidFill>
                  <a:srgbClr val="FF0000"/>
                </a:solidFill>
              </a:rPr>
              <a:t>')</a:t>
            </a:r>
          </a:p>
          <a:p>
            <a:pPr marL="0" lvl="0" indent="0" defTabSz="914400"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r>
              <a:rPr lang="en-US" altLang="ja-JP" sz="3200" b="1" dirty="0" smtClean="0"/>
              <a:t>	</a:t>
            </a:r>
            <a:r>
              <a:rPr lang="en-US" altLang="ja-JP" sz="3200" b="1" dirty="0" err="1" smtClean="0">
                <a:solidFill>
                  <a:srgbClr val="FF0000"/>
                </a:solidFill>
              </a:rPr>
              <a:t>model.load_weights</a:t>
            </a:r>
            <a:r>
              <a:rPr lang="en-US" altLang="ja-JP" sz="3200" b="1" dirty="0" smtClean="0">
                <a:solidFill>
                  <a:srgbClr val="FF0000"/>
                </a:solidFill>
              </a:rPr>
              <a:t>(</a:t>
            </a:r>
            <a:r>
              <a:rPr lang="en-US" altLang="ja-JP" sz="3200" b="1" dirty="0" err="1" smtClean="0">
                <a:solidFill>
                  <a:srgbClr val="FF0000"/>
                </a:solidFill>
              </a:rPr>
              <a:t>weights_path</a:t>
            </a:r>
            <a:r>
              <a:rPr lang="en-US" altLang="ja-JP" sz="3200" b="1" dirty="0">
                <a:solidFill>
                  <a:srgbClr val="FF0000"/>
                </a:solidFill>
              </a:rPr>
              <a:t>)</a:t>
            </a:r>
            <a:endParaRPr lang="en-US" altLang="ja-JP" sz="3200" b="1" dirty="0" smtClean="0">
              <a:solidFill>
                <a:srgbClr val="FF0000"/>
              </a:solidFill>
            </a:endParaRPr>
          </a:p>
          <a:p>
            <a:pPr marL="0" lvl="0" indent="0" defTabSz="914400"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r>
              <a:rPr lang="en-US" altLang="ja-JP" sz="3200" b="1" dirty="0"/>
              <a:t>	</a:t>
            </a:r>
            <a:r>
              <a:rPr lang="en-US" altLang="ja-JP" sz="3200" b="1" dirty="0" smtClean="0"/>
              <a:t>return </a:t>
            </a:r>
            <a:r>
              <a:rPr lang="en-US" altLang="ja-JP" sz="3200" b="1" dirty="0"/>
              <a:t>model</a:t>
            </a:r>
            <a:endParaRPr lang="en-US" altLang="ja-JP" sz="3200" b="1" dirty="0" smtClean="0"/>
          </a:p>
          <a:p>
            <a:pPr marL="0" lvl="0" indent="0" defTabSz="914400"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endParaRPr lang="en-US" altLang="ja-JP" sz="3200" b="1" dirty="0" smtClean="0"/>
          </a:p>
          <a:p>
            <a:pPr marL="0" lvl="0" indent="0" defTabSz="914400"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endParaRPr lang="en-US" altLang="ja-JP" b="1" dirty="0"/>
          </a:p>
          <a:p>
            <a:pPr marL="0" lvl="0" indent="0" defTabSz="914400"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endParaRPr lang="en-US" altLang="ja-JP" b="1" dirty="0" smtClean="0"/>
          </a:p>
        </p:txBody>
      </p:sp>
      <p:sp>
        <p:nvSpPr>
          <p:cNvPr id="8" name="コンテンツ プレースホルダー 2"/>
          <p:cNvSpPr txBox="1">
            <a:spLocks/>
          </p:cNvSpPr>
          <p:nvPr/>
        </p:nvSpPr>
        <p:spPr>
          <a:xfrm>
            <a:off x="1619125" y="2045675"/>
            <a:ext cx="10018713" cy="41851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kumimoji="1"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kumimoji="1"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kumimoji="1"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kumimoji="1"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kumimoji="1"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kumimoji="1"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kumimoji="1"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kumimoji="1"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kumimoji="1"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ja-JP" sz="3200" dirty="0" smtClean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4872038" y="5988946"/>
            <a:ext cx="62889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 smtClean="0"/>
              <a:t>ウエイト読み込み済みのモデルを返す</a:t>
            </a:r>
            <a:endParaRPr kumimoji="1" lang="ja-JP" altLang="en-US" sz="2800" dirty="0"/>
          </a:p>
        </p:txBody>
      </p:sp>
      <p:sp>
        <p:nvSpPr>
          <p:cNvPr id="7" name="正方形/長方形 6"/>
          <p:cNvSpPr/>
          <p:nvPr/>
        </p:nvSpPr>
        <p:spPr>
          <a:xfrm>
            <a:off x="6805247" y="775083"/>
            <a:ext cx="516987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4000" dirty="0" smtClean="0"/>
              <a:t>「</a:t>
            </a:r>
            <a:r>
              <a:rPr lang="en-US" altLang="ja-JP" sz="4000" dirty="0"/>
              <a:t> inception_v3.py </a:t>
            </a:r>
            <a:r>
              <a:rPr lang="ja-JP" altLang="en-US" sz="4000" dirty="0" smtClean="0"/>
              <a:t>」</a:t>
            </a:r>
            <a:endParaRPr lang="ja-JP" altLang="en-US" sz="4000" dirty="0"/>
          </a:p>
        </p:txBody>
      </p:sp>
    </p:spTree>
    <p:extLst>
      <p:ext uri="{BB962C8B-B14F-4D97-AF65-F5344CB8AC3E}">
        <p14:creationId xmlns:p14="http://schemas.microsoft.com/office/powerpoint/2010/main" val="20305719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コンテンツ プレースホルダー 2"/>
          <p:cNvSpPr txBox="1">
            <a:spLocks/>
          </p:cNvSpPr>
          <p:nvPr/>
        </p:nvSpPr>
        <p:spPr>
          <a:xfrm>
            <a:off x="1619125" y="2045675"/>
            <a:ext cx="10018713" cy="41851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kumimoji="1"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kumimoji="1"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kumimoji="1"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kumimoji="1"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kumimoji="1"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kumimoji="1"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kumimoji="1"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kumimoji="1"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kumimoji="1"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ja-JP" sz="3200" dirty="0" smtClean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7470"/>
            <a:ext cx="12192000" cy="4303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566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086643" y="756138"/>
            <a:ext cx="10018713" cy="1752599"/>
          </a:xfrm>
        </p:spPr>
        <p:txBody>
          <a:bodyPr/>
          <a:lstStyle/>
          <a:p>
            <a:r>
              <a:rPr kumimoji="1" lang="ja-JP" altLang="en-US" dirty="0" smtClean="0"/>
              <a:t>今日の授業の内容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677741" y="2508737"/>
            <a:ext cx="10018713" cy="2831123"/>
          </a:xfrm>
        </p:spPr>
        <p:txBody>
          <a:bodyPr>
            <a:noAutofit/>
          </a:bodyPr>
          <a:lstStyle/>
          <a:p>
            <a:r>
              <a:rPr kumimoji="1" lang="ja-JP" altLang="en-US" sz="4000" dirty="0" smtClean="0"/>
              <a:t>画像を認識して発話するロボットの作成</a:t>
            </a:r>
            <a:endParaRPr kumimoji="1" lang="en-US" altLang="ja-JP" sz="4000" dirty="0" smtClean="0"/>
          </a:p>
          <a:p>
            <a:r>
              <a:rPr lang="en-US" altLang="ja-JP" sz="4000" dirty="0" err="1" smtClean="0"/>
              <a:t>Keras</a:t>
            </a:r>
            <a:r>
              <a:rPr lang="ja-JP" altLang="en-US" sz="4000" dirty="0" smtClean="0"/>
              <a:t>の使い方</a:t>
            </a:r>
            <a:endParaRPr lang="en-US" altLang="ja-JP" sz="4000" dirty="0" smtClean="0"/>
          </a:p>
          <a:p>
            <a:r>
              <a:rPr kumimoji="1" lang="en-US" altLang="ja-JP" sz="4000" dirty="0" smtClean="0"/>
              <a:t>API</a:t>
            </a:r>
            <a:r>
              <a:rPr kumimoji="1" lang="ja-JP" altLang="en-US" sz="4000" dirty="0" smtClean="0"/>
              <a:t>を使った画像の取得方法</a:t>
            </a:r>
            <a:endParaRPr kumimoji="1" lang="en-US" altLang="ja-JP" sz="4000" dirty="0" smtClean="0"/>
          </a:p>
          <a:p>
            <a:r>
              <a:rPr lang="ja-JP" altLang="en-US" sz="4000" dirty="0" smtClean="0"/>
              <a:t>著作権、クリエイティブコモンズ</a:t>
            </a:r>
            <a:endParaRPr kumimoji="1" lang="en-US" altLang="ja-JP" sz="4000" dirty="0" smtClean="0"/>
          </a:p>
        </p:txBody>
      </p:sp>
    </p:spTree>
    <p:extLst>
      <p:ext uri="{BB962C8B-B14F-4D97-AF65-F5344CB8AC3E}">
        <p14:creationId xmlns:p14="http://schemas.microsoft.com/office/powerpoint/2010/main" val="9475372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33046" y="1764322"/>
            <a:ext cx="11218985" cy="4185138"/>
          </a:xfrm>
        </p:spPr>
        <p:txBody>
          <a:bodyPr>
            <a:noAutofit/>
          </a:bodyPr>
          <a:lstStyle/>
          <a:p>
            <a:pPr marL="0" lvl="0" indent="0" defTabSz="914400"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r>
              <a:rPr lang="en-US" altLang="ja-JP" sz="3200" b="1" dirty="0"/>
              <a:t>if __name__ == '__main__': </a:t>
            </a:r>
            <a:endParaRPr lang="en-US" altLang="ja-JP" sz="3200" b="1" dirty="0" smtClean="0"/>
          </a:p>
          <a:p>
            <a:pPr marL="0" lvl="0" indent="0" defTabSz="914400"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r>
              <a:rPr lang="en-US" altLang="ja-JP" sz="3200" b="1" dirty="0" smtClean="0"/>
              <a:t> </a:t>
            </a:r>
            <a:r>
              <a:rPr lang="en-US" altLang="ja-JP" sz="3200" b="1" dirty="0"/>
              <a:t>	</a:t>
            </a:r>
            <a:r>
              <a:rPr lang="en-US" altLang="ja-JP" sz="3200" b="1" dirty="0" smtClean="0">
                <a:solidFill>
                  <a:srgbClr val="FF0000"/>
                </a:solidFill>
              </a:rPr>
              <a:t>model </a:t>
            </a:r>
            <a:r>
              <a:rPr lang="en-US" altLang="ja-JP" sz="3200" b="1" dirty="0">
                <a:solidFill>
                  <a:srgbClr val="FF0000"/>
                </a:solidFill>
              </a:rPr>
              <a:t>= InceptionV3(</a:t>
            </a:r>
            <a:r>
              <a:rPr lang="en-US" altLang="ja-JP" sz="3200" b="1" dirty="0" err="1">
                <a:solidFill>
                  <a:srgbClr val="FF0000"/>
                </a:solidFill>
              </a:rPr>
              <a:t>include_top</a:t>
            </a:r>
            <a:r>
              <a:rPr lang="en-US" altLang="ja-JP" sz="3200" b="1" dirty="0">
                <a:solidFill>
                  <a:srgbClr val="FF0000"/>
                </a:solidFill>
              </a:rPr>
              <a:t>=True</a:t>
            </a:r>
            <a:r>
              <a:rPr lang="en-US" altLang="ja-JP" sz="3200" b="1" dirty="0" smtClean="0">
                <a:solidFill>
                  <a:srgbClr val="FF0000"/>
                </a:solidFill>
              </a:rPr>
              <a:t>,…)</a:t>
            </a:r>
          </a:p>
          <a:p>
            <a:pPr marL="0" lvl="0" indent="0" defTabSz="914400"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r>
              <a:rPr lang="en-US" altLang="ja-JP" sz="3200" b="1" dirty="0"/>
              <a:t>	</a:t>
            </a:r>
            <a:r>
              <a:rPr lang="en-US" altLang="ja-JP" sz="3200" b="1" dirty="0" err="1" smtClean="0"/>
              <a:t>img_path</a:t>
            </a:r>
            <a:r>
              <a:rPr lang="en-US" altLang="ja-JP" sz="3200" b="1" dirty="0" smtClean="0"/>
              <a:t> </a:t>
            </a:r>
            <a:r>
              <a:rPr lang="en-US" altLang="ja-JP" sz="3200" b="1" dirty="0"/>
              <a:t>= '</a:t>
            </a:r>
            <a:r>
              <a:rPr lang="en-US" altLang="ja-JP" sz="3200" b="1" dirty="0" err="1"/>
              <a:t>elephant.jpg</a:t>
            </a:r>
            <a:r>
              <a:rPr lang="en-US" altLang="ja-JP" sz="3200" b="1" dirty="0"/>
              <a:t>' </a:t>
            </a:r>
            <a:endParaRPr lang="en-US" altLang="ja-JP" sz="3200" b="1" dirty="0" smtClean="0"/>
          </a:p>
          <a:p>
            <a:pPr marL="0" lvl="0" indent="0" defTabSz="914400"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r>
              <a:rPr lang="en-US" altLang="ja-JP" sz="3200" b="1" dirty="0"/>
              <a:t>	</a:t>
            </a:r>
            <a:r>
              <a:rPr lang="en-US" altLang="ja-JP" sz="3200" b="1" dirty="0" err="1" smtClean="0"/>
              <a:t>img</a:t>
            </a:r>
            <a:r>
              <a:rPr lang="en-US" altLang="ja-JP" sz="3200" b="1" dirty="0" smtClean="0"/>
              <a:t> </a:t>
            </a:r>
            <a:r>
              <a:rPr lang="en-US" altLang="ja-JP" sz="3200" b="1" dirty="0"/>
              <a:t>= </a:t>
            </a:r>
            <a:r>
              <a:rPr lang="en-US" altLang="ja-JP" sz="3200" b="1" dirty="0" err="1"/>
              <a:t>image.load_img</a:t>
            </a:r>
            <a:r>
              <a:rPr lang="en-US" altLang="ja-JP" sz="3200" b="1" dirty="0"/>
              <a:t>(</a:t>
            </a:r>
            <a:r>
              <a:rPr lang="en-US" altLang="ja-JP" sz="3200" b="1" dirty="0" err="1"/>
              <a:t>img_path</a:t>
            </a:r>
            <a:r>
              <a:rPr lang="en-US" altLang="ja-JP" sz="3200" b="1" dirty="0"/>
              <a:t>, </a:t>
            </a:r>
            <a:r>
              <a:rPr lang="en-US" altLang="ja-JP" sz="3200" b="1" dirty="0" err="1"/>
              <a:t>target_size</a:t>
            </a:r>
            <a:r>
              <a:rPr lang="en-US" altLang="ja-JP" sz="3200" b="1" dirty="0"/>
              <a:t>=(299, 299))    </a:t>
            </a:r>
            <a:r>
              <a:rPr lang="en-US" altLang="ja-JP" sz="3200" b="1" dirty="0" smtClean="0"/>
              <a:t>	x </a:t>
            </a:r>
            <a:r>
              <a:rPr lang="en-US" altLang="ja-JP" sz="3200" b="1" dirty="0"/>
              <a:t>= </a:t>
            </a:r>
            <a:r>
              <a:rPr lang="en-US" altLang="ja-JP" sz="3200" b="1" dirty="0" err="1"/>
              <a:t>image.img_to_array</a:t>
            </a:r>
            <a:r>
              <a:rPr lang="en-US" altLang="ja-JP" sz="3200" b="1" dirty="0"/>
              <a:t>(</a:t>
            </a:r>
            <a:r>
              <a:rPr lang="en-US" altLang="ja-JP" sz="3200" b="1" dirty="0" err="1"/>
              <a:t>img</a:t>
            </a:r>
            <a:r>
              <a:rPr lang="en-US" altLang="ja-JP" sz="3200" b="1" dirty="0"/>
              <a:t>) </a:t>
            </a:r>
            <a:endParaRPr lang="en-US" altLang="ja-JP" sz="3200" b="1" dirty="0" smtClean="0"/>
          </a:p>
          <a:p>
            <a:pPr marL="0" lvl="0" indent="0" defTabSz="914400"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r>
              <a:rPr lang="en-US" altLang="ja-JP" sz="3200" b="1" dirty="0"/>
              <a:t>	</a:t>
            </a:r>
            <a:r>
              <a:rPr lang="en-US" altLang="ja-JP" sz="3200" b="1" dirty="0" smtClean="0"/>
              <a:t>x </a:t>
            </a:r>
            <a:r>
              <a:rPr lang="en-US" altLang="ja-JP" sz="3200" b="1" dirty="0"/>
              <a:t>= </a:t>
            </a:r>
            <a:r>
              <a:rPr lang="en-US" altLang="ja-JP" sz="3200" b="1" dirty="0" err="1"/>
              <a:t>np.expand_dims</a:t>
            </a:r>
            <a:r>
              <a:rPr lang="en-US" altLang="ja-JP" sz="3200" b="1" dirty="0"/>
              <a:t>(x, axis=0)   </a:t>
            </a:r>
            <a:endParaRPr lang="en-US" altLang="ja-JP" sz="3200" b="1" dirty="0" smtClean="0"/>
          </a:p>
          <a:p>
            <a:pPr marL="0" lvl="0" indent="0" defTabSz="914400"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r>
              <a:rPr lang="en-US" altLang="ja-JP" sz="3200" b="1" dirty="0"/>
              <a:t>	</a:t>
            </a:r>
            <a:r>
              <a:rPr lang="en-US" altLang="ja-JP" sz="3200" b="1" dirty="0" smtClean="0"/>
              <a:t>x </a:t>
            </a:r>
            <a:r>
              <a:rPr lang="en-US" altLang="ja-JP" sz="3200" b="1" dirty="0"/>
              <a:t>= </a:t>
            </a:r>
            <a:r>
              <a:rPr lang="en-US" altLang="ja-JP" sz="3200" b="1" dirty="0" err="1"/>
              <a:t>preprocess_input</a:t>
            </a:r>
            <a:r>
              <a:rPr lang="en-US" altLang="ja-JP" sz="3200" b="1" dirty="0"/>
              <a:t>(x)   </a:t>
            </a:r>
            <a:endParaRPr lang="en-US" altLang="ja-JP" sz="3200" b="1" dirty="0" smtClean="0"/>
          </a:p>
          <a:p>
            <a:pPr marL="0" lvl="0" indent="0" defTabSz="914400"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r>
              <a:rPr lang="en-US" altLang="ja-JP" sz="3200" b="1" dirty="0"/>
              <a:t>	</a:t>
            </a:r>
            <a:r>
              <a:rPr lang="en-US" altLang="ja-JP" sz="3200" b="1" dirty="0" err="1" smtClean="0">
                <a:solidFill>
                  <a:srgbClr val="FF0000"/>
                </a:solidFill>
              </a:rPr>
              <a:t>preds</a:t>
            </a:r>
            <a:r>
              <a:rPr lang="en-US" altLang="ja-JP" sz="3200" b="1" dirty="0" smtClean="0">
                <a:solidFill>
                  <a:srgbClr val="FF0000"/>
                </a:solidFill>
              </a:rPr>
              <a:t> </a:t>
            </a:r>
            <a:r>
              <a:rPr lang="en-US" altLang="ja-JP" sz="3200" b="1" dirty="0">
                <a:solidFill>
                  <a:srgbClr val="FF0000"/>
                </a:solidFill>
              </a:rPr>
              <a:t>= </a:t>
            </a:r>
            <a:r>
              <a:rPr lang="en-US" altLang="ja-JP" sz="3200" b="1" dirty="0" err="1">
                <a:solidFill>
                  <a:srgbClr val="FF0000"/>
                </a:solidFill>
              </a:rPr>
              <a:t>model.predict</a:t>
            </a:r>
            <a:r>
              <a:rPr lang="en-US" altLang="ja-JP" sz="3200" b="1" dirty="0">
                <a:solidFill>
                  <a:srgbClr val="FF0000"/>
                </a:solidFill>
              </a:rPr>
              <a:t>(x)  </a:t>
            </a:r>
            <a:endParaRPr lang="en-US" altLang="ja-JP" sz="3200" b="1" dirty="0" smtClean="0">
              <a:solidFill>
                <a:srgbClr val="FF0000"/>
              </a:solidFill>
            </a:endParaRPr>
          </a:p>
          <a:p>
            <a:pPr marL="0" lvl="0" indent="0" defTabSz="914400"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r>
              <a:rPr lang="en-US" altLang="ja-JP" sz="3200" b="1" dirty="0"/>
              <a:t>	</a:t>
            </a:r>
            <a:r>
              <a:rPr lang="en-US" altLang="ja-JP" sz="3200" b="1" dirty="0" smtClean="0"/>
              <a:t>print</a:t>
            </a:r>
            <a:r>
              <a:rPr lang="en-US" altLang="ja-JP" sz="3200" b="1" dirty="0"/>
              <a:t>('Predicted:', </a:t>
            </a:r>
            <a:r>
              <a:rPr lang="en-US" altLang="ja-JP" sz="3200" b="1" dirty="0" err="1"/>
              <a:t>decode_predictions</a:t>
            </a:r>
            <a:r>
              <a:rPr lang="en-US" altLang="ja-JP" sz="3200" b="1" dirty="0"/>
              <a:t>(</a:t>
            </a:r>
            <a:r>
              <a:rPr lang="en-US" altLang="ja-JP" sz="3200" b="1" dirty="0" err="1"/>
              <a:t>preds</a:t>
            </a:r>
            <a:r>
              <a:rPr lang="en-US" altLang="ja-JP" sz="3200" b="1" dirty="0"/>
              <a:t>))</a:t>
            </a:r>
            <a:endParaRPr lang="en-US" altLang="ja-JP" sz="3200" b="1" dirty="0" smtClean="0"/>
          </a:p>
          <a:p>
            <a:pPr marL="0" lvl="0" indent="0" defTabSz="914400"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endParaRPr lang="en-US" altLang="ja-JP" b="1" dirty="0"/>
          </a:p>
          <a:p>
            <a:pPr marL="0" lvl="0" indent="0" defTabSz="914400"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endParaRPr lang="en-US" altLang="ja-JP" b="1" dirty="0" smtClean="0"/>
          </a:p>
        </p:txBody>
      </p:sp>
      <p:sp>
        <p:nvSpPr>
          <p:cNvPr id="8" name="コンテンツ プレースホルダー 2"/>
          <p:cNvSpPr txBox="1">
            <a:spLocks/>
          </p:cNvSpPr>
          <p:nvPr/>
        </p:nvSpPr>
        <p:spPr>
          <a:xfrm>
            <a:off x="1619125" y="2045675"/>
            <a:ext cx="10018713" cy="41851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kumimoji="1"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kumimoji="1"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kumimoji="1"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kumimoji="1"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kumimoji="1"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kumimoji="1"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kumimoji="1"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kumimoji="1"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kumimoji="1"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ja-JP" sz="3200" dirty="0" smtClean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6419484" y="5931875"/>
            <a:ext cx="44935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smtClean="0"/>
              <a:t>モデルを使って予測を行う</a:t>
            </a:r>
            <a:endParaRPr kumimoji="1"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7624143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846043" cy="6184546"/>
          </a:xfrm>
          <a:prstGeom prst="rect">
            <a:avLst/>
          </a:prstGeom>
        </p:spPr>
      </p:pic>
      <p:sp>
        <p:nvSpPr>
          <p:cNvPr id="6" name="テキスト ボックス 5"/>
          <p:cNvSpPr txBox="1"/>
          <p:nvPr/>
        </p:nvSpPr>
        <p:spPr>
          <a:xfrm>
            <a:off x="3938954" y="6199946"/>
            <a:ext cx="81240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Improving Inception and Image Classification in </a:t>
            </a:r>
            <a:r>
              <a:rPr kumimoji="1" lang="en-US" altLang="ja-JP" dirty="0" err="1"/>
              <a:t>TensorFlow</a:t>
            </a:r>
            <a:r>
              <a:rPr kumimoji="1" lang="ja-JP" altLang="en-US" dirty="0" smtClean="0"/>
              <a:t>より転載</a:t>
            </a:r>
            <a:endParaRPr kumimoji="1" lang="en-US" altLang="ja-JP" dirty="0" smtClean="0"/>
          </a:p>
          <a:p>
            <a:r>
              <a:rPr kumimoji="1" lang="en-US" altLang="ja-JP" dirty="0"/>
              <a:t>https://</a:t>
            </a:r>
            <a:r>
              <a:rPr kumimoji="1" lang="en-US" altLang="ja-JP" dirty="0" err="1"/>
              <a:t>research.googleblog.com</a:t>
            </a:r>
            <a:r>
              <a:rPr kumimoji="1" lang="en-US" altLang="ja-JP" dirty="0"/>
              <a:t>/2016/08/improving-inception-and-</a:t>
            </a:r>
            <a:r>
              <a:rPr kumimoji="1" lang="en-US" altLang="ja-JP" dirty="0" err="1"/>
              <a:t>image.html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545332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090247" y="1736558"/>
            <a:ext cx="11992708" cy="4185138"/>
          </a:xfrm>
        </p:spPr>
        <p:txBody>
          <a:bodyPr>
            <a:noAutofit/>
          </a:bodyPr>
          <a:lstStyle/>
          <a:p>
            <a:pPr marL="0" lvl="0" indent="0" defTabSz="914400"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r>
              <a:rPr lang="mr-IN" altLang="ja-JP" sz="3200" b="1" dirty="0" err="1" smtClean="0"/>
              <a:t>def</a:t>
            </a:r>
            <a:r>
              <a:rPr lang="mr-IN" altLang="ja-JP" sz="3200" b="1" dirty="0" smtClean="0"/>
              <a:t> </a:t>
            </a:r>
            <a:r>
              <a:rPr lang="en-US" altLang="ja-JP" sz="3200" b="1" dirty="0"/>
              <a:t>InceptionResNetV2</a:t>
            </a:r>
            <a:r>
              <a:rPr lang="mr-IN" altLang="ja-JP" sz="3200" b="1" dirty="0" smtClean="0"/>
              <a:t>():</a:t>
            </a:r>
            <a:endParaRPr lang="en-US" altLang="ja-JP" sz="3200" b="1" dirty="0" smtClean="0"/>
          </a:p>
          <a:p>
            <a:pPr marL="0" lvl="0" indent="0" defTabSz="914400"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r>
              <a:rPr lang="ja-JP" altLang="en-US" sz="3200" b="1" dirty="0" smtClean="0"/>
              <a:t>　</a:t>
            </a:r>
            <a:r>
              <a:rPr lang="en-US" altLang="ja-JP" sz="3200" b="1" dirty="0" smtClean="0"/>
              <a:t>	</a:t>
            </a:r>
            <a:r>
              <a:rPr lang="ja-JP" altLang="en-US" sz="3200" b="1" dirty="0" smtClean="0"/>
              <a:t>・・・・</a:t>
            </a:r>
            <a:endParaRPr lang="en-US" altLang="ja-JP" sz="3200" b="1" dirty="0" smtClean="0"/>
          </a:p>
          <a:p>
            <a:pPr marL="0" lvl="0" indent="0" defTabSz="914400"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r>
              <a:rPr lang="en-US" altLang="ja-JP" sz="3200" b="1" dirty="0" smtClean="0"/>
              <a:t>	</a:t>
            </a:r>
            <a:r>
              <a:rPr lang="mr-IN" altLang="ja-JP" sz="3200" b="1" dirty="0" err="1" smtClean="0"/>
              <a:t>for</a:t>
            </a:r>
            <a:r>
              <a:rPr lang="mr-IN" altLang="ja-JP" sz="3200" b="1" dirty="0" smtClean="0"/>
              <a:t> </a:t>
            </a:r>
            <a:r>
              <a:rPr lang="mr-IN" altLang="ja-JP" sz="3200" b="1" dirty="0" err="1" smtClean="0"/>
              <a:t>block_idx</a:t>
            </a:r>
            <a:r>
              <a:rPr lang="mr-IN" altLang="ja-JP" sz="3200" b="1" dirty="0" smtClean="0"/>
              <a:t> </a:t>
            </a:r>
            <a:r>
              <a:rPr lang="mr-IN" altLang="ja-JP" sz="3200" b="1" dirty="0" err="1" smtClean="0"/>
              <a:t>in</a:t>
            </a:r>
            <a:r>
              <a:rPr lang="mr-IN" altLang="ja-JP" sz="3200" b="1" dirty="0" smtClean="0"/>
              <a:t> </a:t>
            </a:r>
            <a:r>
              <a:rPr lang="mr-IN" altLang="ja-JP" sz="3200" b="1" dirty="0" err="1" smtClean="0"/>
              <a:t>range</a:t>
            </a:r>
            <a:r>
              <a:rPr lang="mr-IN" altLang="ja-JP" sz="3200" b="1" dirty="0" smtClean="0"/>
              <a:t>(1, 11):</a:t>
            </a:r>
            <a:endParaRPr lang="en-US" altLang="ja-JP" sz="3200" b="1" dirty="0" smtClean="0"/>
          </a:p>
          <a:p>
            <a:pPr marL="0" lvl="0" indent="0" defTabSz="914400"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r>
              <a:rPr lang="mr-IN" altLang="ja-JP" sz="3200" b="1" dirty="0" smtClean="0"/>
              <a:t>      </a:t>
            </a:r>
            <a:r>
              <a:rPr lang="en-US" altLang="ja-JP" sz="3200" b="1" dirty="0"/>
              <a:t>	</a:t>
            </a:r>
            <a:r>
              <a:rPr lang="mr-IN" altLang="ja-JP" sz="3200" b="1" dirty="0" err="1" smtClean="0"/>
              <a:t>x</a:t>
            </a:r>
            <a:r>
              <a:rPr lang="mr-IN" altLang="ja-JP" sz="3200" b="1" dirty="0" smtClean="0"/>
              <a:t> </a:t>
            </a:r>
            <a:r>
              <a:rPr lang="mr-IN" altLang="ja-JP" sz="3200" b="1" dirty="0"/>
              <a:t>= </a:t>
            </a:r>
            <a:r>
              <a:rPr lang="mr-IN" altLang="ja-JP" sz="3200" b="1" dirty="0" err="1" smtClean="0"/>
              <a:t>inception_resnet_block</a:t>
            </a:r>
            <a:r>
              <a:rPr lang="mr-IN" altLang="ja-JP" sz="3200" b="1" dirty="0" smtClean="0"/>
              <a:t>(</a:t>
            </a:r>
            <a:r>
              <a:rPr lang="mr-IN" altLang="ja-JP" sz="3200" b="1" dirty="0" err="1" smtClean="0"/>
              <a:t>x,scale</a:t>
            </a:r>
            <a:r>
              <a:rPr lang="mr-IN" altLang="ja-JP" sz="3200" b="1" dirty="0" smtClean="0"/>
              <a:t>=0.17</a:t>
            </a:r>
            <a:r>
              <a:rPr lang="mr-IN" altLang="ja-JP" sz="3200" b="1" dirty="0"/>
              <a:t>,                                </a:t>
            </a:r>
            <a:r>
              <a:rPr lang="ja-JP" altLang="en-US" sz="3200" b="1" dirty="0" smtClean="0"/>
              <a:t>　　　</a:t>
            </a:r>
            <a:r>
              <a:rPr lang="en-US" altLang="ja-JP" sz="3200" b="1" dirty="0" smtClean="0"/>
              <a:t>			</a:t>
            </a:r>
            <a:r>
              <a:rPr lang="mr-IN" altLang="ja-JP" sz="3200" b="1" dirty="0" err="1" smtClean="0"/>
              <a:t>block_type</a:t>
            </a:r>
            <a:r>
              <a:rPr lang="mr-IN" altLang="ja-JP" sz="3200" b="1" dirty="0"/>
              <a:t>='block35</a:t>
            </a:r>
            <a:r>
              <a:rPr lang="mr-IN" altLang="ja-JP" sz="3200" b="1" dirty="0" smtClean="0"/>
              <a:t>',block_idx=</a:t>
            </a:r>
            <a:r>
              <a:rPr lang="mr-IN" altLang="ja-JP" sz="3200" b="1" dirty="0" err="1" smtClean="0"/>
              <a:t>block_idx</a:t>
            </a:r>
            <a:r>
              <a:rPr lang="mr-IN" altLang="ja-JP" sz="3200" b="1" dirty="0"/>
              <a:t>)</a:t>
            </a:r>
            <a:endParaRPr lang="en-US" altLang="ja-JP" sz="3200" b="1" dirty="0" smtClean="0"/>
          </a:p>
          <a:p>
            <a:pPr marL="0" indent="0" defTabSz="914400"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r>
              <a:rPr lang="ja-JP" altLang="en-US" sz="3200" b="1" dirty="0"/>
              <a:t>　</a:t>
            </a:r>
            <a:r>
              <a:rPr lang="en-US" altLang="ja-JP" sz="3200" b="1" dirty="0"/>
              <a:t>	</a:t>
            </a:r>
            <a:r>
              <a:rPr lang="ja-JP" altLang="en-US" sz="3200" b="1" dirty="0"/>
              <a:t>・・・</a:t>
            </a:r>
            <a:r>
              <a:rPr lang="ja-JP" altLang="en-US" sz="3200" b="1" dirty="0" smtClean="0"/>
              <a:t>・</a:t>
            </a:r>
            <a:endParaRPr lang="en-US" altLang="ja-JP" sz="3200" b="1" dirty="0" smtClean="0"/>
          </a:p>
          <a:p>
            <a:pPr marL="0" indent="0" defTabSz="914400"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r>
              <a:rPr lang="en-US" altLang="ja-JP" sz="3200" b="1" dirty="0"/>
              <a:t>	</a:t>
            </a:r>
            <a:r>
              <a:rPr lang="en-US" altLang="ja-JP" sz="3200" b="1" dirty="0" smtClean="0"/>
              <a:t>return model</a:t>
            </a:r>
          </a:p>
          <a:p>
            <a:pPr marL="0" indent="0" defTabSz="914400"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endParaRPr lang="en-US" altLang="ja-JP" sz="3200" b="1" dirty="0"/>
          </a:p>
          <a:p>
            <a:pPr marL="0" lvl="0" indent="0" defTabSz="914400"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r>
              <a:rPr lang="en-US" altLang="ja-JP" sz="3200" b="1" dirty="0" err="1"/>
              <a:t>def</a:t>
            </a:r>
            <a:r>
              <a:rPr lang="en-US" altLang="ja-JP" sz="3200" b="1" dirty="0"/>
              <a:t> </a:t>
            </a:r>
            <a:r>
              <a:rPr lang="en-US" altLang="ja-JP" sz="3200" b="1" dirty="0" err="1"/>
              <a:t>inception_resnet_block</a:t>
            </a:r>
            <a:r>
              <a:rPr lang="en-US" altLang="ja-JP" sz="3200" b="1" dirty="0"/>
              <a:t>(x</a:t>
            </a:r>
            <a:r>
              <a:rPr lang="en-US" altLang="ja-JP" sz="3200" b="1" dirty="0" smtClean="0"/>
              <a:t>,…):</a:t>
            </a:r>
          </a:p>
          <a:p>
            <a:pPr marL="0" indent="0" defTabSz="914400"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r>
              <a:rPr lang="ja-JP" altLang="en-US" sz="3200" b="1" dirty="0"/>
              <a:t>　</a:t>
            </a:r>
            <a:r>
              <a:rPr lang="en-US" altLang="ja-JP" sz="3200" b="1" dirty="0"/>
              <a:t>	</a:t>
            </a:r>
            <a:r>
              <a:rPr lang="ja-JP" altLang="en-US" sz="3200" b="1" dirty="0"/>
              <a:t>・・・・</a:t>
            </a:r>
            <a:endParaRPr lang="en-US" altLang="ja-JP" sz="3200" b="1" dirty="0"/>
          </a:p>
          <a:p>
            <a:pPr marL="0" lvl="0" indent="0" defTabSz="914400"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r>
              <a:rPr lang="en-US" altLang="ja-JP" sz="3200" b="1" dirty="0" smtClean="0"/>
              <a:t>	return x</a:t>
            </a:r>
          </a:p>
          <a:p>
            <a:pPr marL="0" lvl="0" indent="0" defTabSz="914400"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endParaRPr lang="en-US" altLang="ja-JP" b="1" dirty="0"/>
          </a:p>
          <a:p>
            <a:pPr marL="0" lvl="0" indent="0" defTabSz="914400"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endParaRPr lang="en-US" altLang="ja-JP" b="1" dirty="0" smtClean="0"/>
          </a:p>
        </p:txBody>
      </p:sp>
      <p:sp>
        <p:nvSpPr>
          <p:cNvPr id="8" name="コンテンツ プレースホルダー 2"/>
          <p:cNvSpPr txBox="1">
            <a:spLocks/>
          </p:cNvSpPr>
          <p:nvPr/>
        </p:nvSpPr>
        <p:spPr>
          <a:xfrm>
            <a:off x="1619125" y="2045675"/>
            <a:ext cx="10018713" cy="41851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kumimoji="1"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kumimoji="1"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kumimoji="1"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kumimoji="1"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kumimoji="1"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kumimoji="1"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kumimoji="1"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kumimoji="1"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kumimoji="1"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ja-JP" sz="3200" dirty="0" smtClean="0"/>
          </a:p>
        </p:txBody>
      </p:sp>
      <p:sp>
        <p:nvSpPr>
          <p:cNvPr id="3" name="正方形/長方形 2"/>
          <p:cNvSpPr/>
          <p:nvPr/>
        </p:nvSpPr>
        <p:spPr>
          <a:xfrm>
            <a:off x="7860324" y="360456"/>
            <a:ext cx="399170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4000" dirty="0" smtClean="0"/>
              <a:t>「resnet50</a:t>
            </a:r>
            <a:r>
              <a:rPr lang="ja-JP" altLang="en-US" sz="4000" dirty="0"/>
              <a:t>.</a:t>
            </a:r>
            <a:r>
              <a:rPr lang="ja-JP" altLang="en-US" sz="4000" dirty="0" smtClean="0"/>
              <a:t>py」</a:t>
            </a:r>
            <a:endParaRPr lang="ja-JP" altLang="en-US" sz="4000" dirty="0"/>
          </a:p>
        </p:txBody>
      </p:sp>
    </p:spTree>
    <p:extLst>
      <p:ext uri="{BB962C8B-B14F-4D97-AF65-F5344CB8AC3E}">
        <p14:creationId xmlns:p14="http://schemas.microsoft.com/office/powerpoint/2010/main" val="244527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/>
          <p:cNvSpPr txBox="1"/>
          <p:nvPr/>
        </p:nvSpPr>
        <p:spPr>
          <a:xfrm>
            <a:off x="767862" y="393046"/>
            <a:ext cx="10972800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800" dirty="0" smtClean="0"/>
              <a:t>授業のすすめかた</a:t>
            </a:r>
            <a:endParaRPr kumimoji="1" lang="en-US" altLang="ja-JP" sz="2800" dirty="0" smtClean="0"/>
          </a:p>
          <a:p>
            <a:endParaRPr kumimoji="1" lang="en-US" altLang="ja-JP" sz="2800" dirty="0"/>
          </a:p>
          <a:p>
            <a:r>
              <a:rPr kumimoji="1" lang="ja-JP" altLang="en-US" sz="2800" dirty="0" smtClean="0"/>
              <a:t>・原則として実習です。その回のテキストをみて、各自のペースで演習を行って下さい。早く終ったら、次に進んで結構です。</a:t>
            </a:r>
            <a:endParaRPr kumimoji="1" lang="en-US" altLang="ja-JP" sz="2800" dirty="0" smtClean="0"/>
          </a:p>
          <a:p>
            <a:endParaRPr kumimoji="1" lang="en-US" altLang="ja-JP" sz="2800" dirty="0" smtClean="0"/>
          </a:p>
          <a:p>
            <a:r>
              <a:rPr kumimoji="1" lang="ja-JP" altLang="en-US" sz="2800" dirty="0" smtClean="0"/>
              <a:t>・その回の演習が全て終ったら</a:t>
            </a:r>
            <a:r>
              <a:rPr kumimoji="1" lang="ja-JP" altLang="en-US" sz="2800" dirty="0"/>
              <a:t>、必要に応じて周りの人をアシストして下さい。</a:t>
            </a:r>
            <a:endParaRPr kumimoji="1" lang="en-US" altLang="ja-JP" sz="2800" dirty="0"/>
          </a:p>
          <a:p>
            <a:endParaRPr kumimoji="1" lang="en-US" altLang="ja-JP" sz="2800" dirty="0"/>
          </a:p>
          <a:p>
            <a:r>
              <a:rPr kumimoji="1" lang="ja-JP" altLang="en-US" sz="2800" dirty="0" smtClean="0"/>
              <a:t>・やってみてわからない点は、</a:t>
            </a:r>
            <a:r>
              <a:rPr kumimoji="1" lang="ja-JP" altLang="en-US" sz="2800" b="1" dirty="0" smtClean="0">
                <a:solidFill>
                  <a:srgbClr val="FF0000"/>
                </a:solidFill>
              </a:rPr>
              <a:t>その場で質問</a:t>
            </a:r>
            <a:r>
              <a:rPr kumimoji="1" lang="ja-JP" altLang="en-US" sz="2800" dirty="0" smtClean="0"/>
              <a:t>して下さい。</a:t>
            </a:r>
            <a:endParaRPr kumimoji="1" lang="en-US" altLang="ja-JP" sz="2800" dirty="0" smtClean="0"/>
          </a:p>
          <a:p>
            <a:endParaRPr kumimoji="1" lang="en-US" altLang="ja-JP" sz="2800" dirty="0"/>
          </a:p>
          <a:p>
            <a:r>
              <a:rPr kumimoji="1" lang="ja-JP" altLang="en-US" sz="2800" dirty="0" smtClean="0"/>
              <a:t>・途中で解説を行います。その場合は、作業をとめて聞いて下さい。</a:t>
            </a:r>
            <a:endParaRPr kumimoji="1" lang="en-US" altLang="ja-JP" sz="2800" dirty="0" smtClean="0"/>
          </a:p>
          <a:p>
            <a:endParaRPr kumimoji="1" lang="en-US" altLang="ja-JP" sz="2800" dirty="0"/>
          </a:p>
          <a:p>
            <a:r>
              <a:rPr kumimoji="1" lang="ja-JP" altLang="en-US" sz="2800" dirty="0" smtClean="0"/>
              <a:t>・今回は、前回の続きです。前回休んだ人は、前回のテキストをみて演習を行って下さい。</a:t>
            </a:r>
            <a:endParaRPr kumimoji="1" lang="en-US" altLang="ja-JP" sz="2800" dirty="0" smtClean="0"/>
          </a:p>
        </p:txBody>
      </p:sp>
    </p:spTree>
    <p:extLst>
      <p:ext uri="{BB962C8B-B14F-4D97-AF65-F5344CB8AC3E}">
        <p14:creationId xmlns:p14="http://schemas.microsoft.com/office/powerpoint/2010/main" val="10064219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086643" y="756138"/>
            <a:ext cx="10018713" cy="1752599"/>
          </a:xfrm>
        </p:spPr>
        <p:txBody>
          <a:bodyPr/>
          <a:lstStyle/>
          <a:p>
            <a:r>
              <a:rPr kumimoji="1" lang="ja-JP" altLang="en-US" dirty="0" smtClean="0"/>
              <a:t>コピー＆ペースト用のテキスト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484310" y="2074985"/>
            <a:ext cx="10018713" cy="4220307"/>
          </a:xfrm>
        </p:spPr>
        <p:txBody>
          <a:bodyPr>
            <a:noAutofit/>
          </a:bodyPr>
          <a:lstStyle/>
          <a:p>
            <a:r>
              <a:rPr lang="ja-JP" altLang="en-US" sz="4000" dirty="0" smtClean="0"/>
              <a:t>コマンドや</a:t>
            </a:r>
            <a:r>
              <a:rPr lang="en-US" altLang="ja-JP" sz="4000" dirty="0" smtClean="0"/>
              <a:t>URL</a:t>
            </a:r>
            <a:r>
              <a:rPr lang="ja-JP" altLang="en-US" sz="4000" dirty="0" smtClean="0"/>
              <a:t>の入力ミスを防ぐためのテキストを準備しました。</a:t>
            </a:r>
            <a:endParaRPr lang="en-US" altLang="ja-JP" sz="4000" dirty="0" smtClean="0"/>
          </a:p>
          <a:p>
            <a:r>
              <a:rPr lang="ja-JP" altLang="en-US" sz="4000" dirty="0"/>
              <a:t>コピー＆</a:t>
            </a:r>
            <a:r>
              <a:rPr lang="ja-JP" altLang="en-US" sz="4000" dirty="0" smtClean="0"/>
              <a:t>ペーストして適宜使って下さい。</a:t>
            </a:r>
            <a:endParaRPr kumimoji="1" lang="en-US" altLang="ja-JP" sz="4000" dirty="0" smtClean="0"/>
          </a:p>
        </p:txBody>
      </p:sp>
    </p:spTree>
    <p:extLst>
      <p:ext uri="{BB962C8B-B14F-4D97-AF65-F5344CB8AC3E}">
        <p14:creationId xmlns:p14="http://schemas.microsoft.com/office/powerpoint/2010/main" val="15376027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086643" y="756138"/>
            <a:ext cx="10018713" cy="1752599"/>
          </a:xfrm>
        </p:spPr>
        <p:txBody>
          <a:bodyPr/>
          <a:lstStyle/>
          <a:p>
            <a:r>
              <a:rPr kumimoji="1" lang="en-US" altLang="ja-JP" dirty="0" err="1" smtClean="0"/>
              <a:t>VNCViewer</a:t>
            </a:r>
            <a:r>
              <a:rPr lang="ja-JP" altLang="en-US" dirty="0" smtClean="0"/>
              <a:t>で</a:t>
            </a:r>
            <a:r>
              <a:rPr kumimoji="1" lang="ja-JP" altLang="en-US" dirty="0" smtClean="0"/>
              <a:t>コピ＆ペースト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484310" y="2074985"/>
            <a:ext cx="10018713" cy="4220307"/>
          </a:xfrm>
        </p:spPr>
        <p:txBody>
          <a:bodyPr>
            <a:noAutofit/>
          </a:bodyPr>
          <a:lstStyle/>
          <a:p>
            <a:r>
              <a:rPr lang="en-US" altLang="ja-JP" sz="4000" dirty="0" err="1"/>
              <a:t>sudo</a:t>
            </a:r>
            <a:r>
              <a:rPr lang="en-US" altLang="ja-JP" sz="4000" dirty="0"/>
              <a:t> apt-get install </a:t>
            </a:r>
            <a:r>
              <a:rPr lang="en-US" altLang="ja-JP" sz="4000" dirty="0" err="1" smtClean="0"/>
              <a:t>autocutsel</a:t>
            </a:r>
            <a:endParaRPr lang="en-US" altLang="ja-JP" sz="4000" dirty="0" smtClean="0"/>
          </a:p>
          <a:p>
            <a:r>
              <a:rPr lang="en-US" altLang="ja-JP" sz="4000" dirty="0" err="1"/>
              <a:t>a</a:t>
            </a:r>
            <a:r>
              <a:rPr lang="en-US" altLang="ja-JP" sz="4000" dirty="0" err="1" smtClean="0"/>
              <a:t>utocutsel</a:t>
            </a:r>
            <a:r>
              <a:rPr lang="en-US" altLang="ja-JP" sz="4000" smtClean="0"/>
              <a:t> -fork</a:t>
            </a:r>
            <a:endParaRPr lang="en-US" altLang="ja-JP" sz="4000" dirty="0" smtClean="0"/>
          </a:p>
          <a:p>
            <a:endParaRPr kumimoji="1" lang="en-US" altLang="ja-JP" sz="4000" dirty="0" smtClean="0"/>
          </a:p>
        </p:txBody>
      </p:sp>
    </p:spTree>
    <p:extLst>
      <p:ext uri="{BB962C8B-B14F-4D97-AF65-F5344CB8AC3E}">
        <p14:creationId xmlns:p14="http://schemas.microsoft.com/office/powerpoint/2010/main" val="15868814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086643" y="231531"/>
            <a:ext cx="10018713" cy="1752599"/>
          </a:xfrm>
        </p:spPr>
        <p:txBody>
          <a:bodyPr/>
          <a:lstStyle/>
          <a:p>
            <a:r>
              <a:rPr lang="ja-JP" altLang="en-US" dirty="0" smtClean="0"/>
              <a:t>演習：フォト蔵（フォトゾウ）</a:t>
            </a:r>
            <a:endParaRPr kumimoji="1" lang="ja-JP" altLang="en-US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85191"/>
            <a:ext cx="12192000" cy="4480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2864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086643" y="231531"/>
            <a:ext cx="10018713" cy="1752599"/>
          </a:xfrm>
        </p:spPr>
        <p:txBody>
          <a:bodyPr/>
          <a:lstStyle/>
          <a:p>
            <a:r>
              <a:rPr lang="ja-JP" altLang="en-US" dirty="0" smtClean="0"/>
              <a:t>演習：フォト蔵（フォトゾウ）</a:t>
            </a:r>
            <a:endParaRPr kumimoji="1" lang="ja-JP" altLang="en-US" dirty="0"/>
          </a:p>
        </p:txBody>
      </p:sp>
      <p:sp>
        <p:nvSpPr>
          <p:cNvPr id="6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484310" y="2074985"/>
            <a:ext cx="10018713" cy="2831123"/>
          </a:xfrm>
        </p:spPr>
        <p:txBody>
          <a:bodyPr>
            <a:noAutofit/>
          </a:bodyPr>
          <a:lstStyle/>
          <a:p>
            <a:r>
              <a:rPr kumimoji="1" lang="en-US" altLang="ja-JP" sz="4000" dirty="0" smtClean="0"/>
              <a:t>API</a:t>
            </a:r>
            <a:r>
              <a:rPr kumimoji="1" lang="ja-JP" altLang="en-US" sz="4000" dirty="0" smtClean="0"/>
              <a:t>を使って画像を検索、取得できる</a:t>
            </a:r>
            <a:endParaRPr kumimoji="1" lang="en-US" altLang="ja-JP" sz="4000" dirty="0" smtClean="0"/>
          </a:p>
        </p:txBody>
      </p:sp>
    </p:spTree>
    <p:extLst>
      <p:ext uri="{BB962C8B-B14F-4D97-AF65-F5344CB8AC3E}">
        <p14:creationId xmlns:p14="http://schemas.microsoft.com/office/powerpoint/2010/main" val="6658960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086643" y="231531"/>
            <a:ext cx="10018713" cy="1752599"/>
          </a:xfrm>
        </p:spPr>
        <p:txBody>
          <a:bodyPr/>
          <a:lstStyle/>
          <a:p>
            <a:r>
              <a:rPr lang="ja-JP" altLang="en-US" dirty="0" smtClean="0"/>
              <a:t>演習：フォト蔵（フォトゾウ）</a:t>
            </a:r>
            <a:endParaRPr kumimoji="1" lang="ja-JP" altLang="en-US" dirty="0"/>
          </a:p>
        </p:txBody>
      </p:sp>
      <p:sp>
        <p:nvSpPr>
          <p:cNvPr id="6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484310" y="2074985"/>
            <a:ext cx="10018713" cy="2831123"/>
          </a:xfrm>
        </p:spPr>
        <p:txBody>
          <a:bodyPr>
            <a:noAutofit/>
          </a:bodyPr>
          <a:lstStyle/>
          <a:p>
            <a:r>
              <a:rPr kumimoji="1" lang="en-US" altLang="ja-JP" sz="4000" dirty="0" smtClean="0"/>
              <a:t>API</a:t>
            </a:r>
            <a:r>
              <a:rPr kumimoji="1" lang="ja-JP" altLang="en-US" sz="4000" dirty="0" smtClean="0"/>
              <a:t>を使って画像を検索、取得できる</a:t>
            </a:r>
            <a:endParaRPr kumimoji="1" lang="en-US" altLang="ja-JP" sz="4000" dirty="0" smtClean="0"/>
          </a:p>
        </p:txBody>
      </p:sp>
    </p:spTree>
    <p:extLst>
      <p:ext uri="{BB962C8B-B14F-4D97-AF65-F5344CB8AC3E}">
        <p14:creationId xmlns:p14="http://schemas.microsoft.com/office/powerpoint/2010/main" val="1492767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086643" y="231531"/>
            <a:ext cx="10018713" cy="1752599"/>
          </a:xfrm>
        </p:spPr>
        <p:txBody>
          <a:bodyPr/>
          <a:lstStyle/>
          <a:p>
            <a:pPr fontAlgn="base"/>
            <a:r>
              <a:rPr lang="en-US" altLang="ja-JP" b="1" dirty="0" err="1"/>
              <a:t>search_public</a:t>
            </a:r>
            <a:r>
              <a:rPr lang="ja-JP" altLang="en-US" b="1" dirty="0"/>
              <a:t>メソッド</a:t>
            </a:r>
          </a:p>
        </p:txBody>
      </p:sp>
      <p:sp>
        <p:nvSpPr>
          <p:cNvPr id="6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466725" y="1893275"/>
            <a:ext cx="10018713" cy="4185138"/>
          </a:xfrm>
        </p:spPr>
        <p:txBody>
          <a:bodyPr>
            <a:noAutofit/>
          </a:bodyPr>
          <a:lstStyle/>
          <a:p>
            <a:r>
              <a:rPr lang="en-US" altLang="ja-JP" sz="4000" dirty="0" smtClean="0"/>
              <a:t>https</a:t>
            </a:r>
            <a:r>
              <a:rPr lang="en-US" altLang="ja-JP" sz="4000" dirty="0"/>
              <a:t>://</a:t>
            </a:r>
            <a:r>
              <a:rPr lang="en-US" altLang="ja-JP" sz="4000" dirty="0" err="1" smtClean="0"/>
              <a:t>api.photozou.jp</a:t>
            </a:r>
            <a:r>
              <a:rPr lang="en-US" altLang="ja-JP" sz="4000" dirty="0" smtClean="0"/>
              <a:t>/rest/</a:t>
            </a:r>
            <a:r>
              <a:rPr lang="en-US" altLang="ja-JP" sz="4000" dirty="0" err="1" smtClean="0"/>
              <a:t>search_public.json</a:t>
            </a:r>
            <a:r>
              <a:rPr lang="en-US" altLang="ja-JP" sz="4000" dirty="0"/>
              <a:t>? keyword</a:t>
            </a:r>
            <a:r>
              <a:rPr lang="en-US" altLang="ja-JP" sz="4000" dirty="0" smtClean="0"/>
              <a:t>={</a:t>
            </a:r>
            <a:r>
              <a:rPr lang="ja-JP" altLang="en-US" sz="4000" dirty="0" smtClean="0"/>
              <a:t>キーワード</a:t>
            </a:r>
            <a:r>
              <a:rPr lang="en-US" altLang="ja-JP" sz="4000" dirty="0" smtClean="0"/>
              <a:t>}&amp;</a:t>
            </a:r>
            <a:r>
              <a:rPr lang="en-US" altLang="ja-JP" sz="4000" dirty="0"/>
              <a:t>offset</a:t>
            </a:r>
            <a:r>
              <a:rPr lang="en-US" altLang="ja-JP" sz="4000" dirty="0" smtClean="0"/>
              <a:t>={</a:t>
            </a:r>
            <a:r>
              <a:rPr lang="ja-JP" altLang="en-US" sz="4000" dirty="0"/>
              <a:t>オフセット</a:t>
            </a:r>
            <a:r>
              <a:rPr lang="en-US" altLang="ja-JP" sz="4000" dirty="0" smtClean="0"/>
              <a:t>}&amp;</a:t>
            </a:r>
            <a:r>
              <a:rPr lang="en-US" altLang="ja-JP" sz="4000" dirty="0"/>
              <a:t>limit</a:t>
            </a:r>
            <a:r>
              <a:rPr lang="en-US" altLang="ja-JP" sz="4000" dirty="0" smtClean="0"/>
              <a:t>={</a:t>
            </a:r>
            <a:r>
              <a:rPr lang="ja-JP" altLang="en-US" sz="4000" dirty="0" smtClean="0"/>
              <a:t>上限</a:t>
            </a:r>
            <a:r>
              <a:rPr lang="en-US" altLang="ja-JP" sz="4000" dirty="0" smtClean="0"/>
              <a:t>}</a:t>
            </a:r>
          </a:p>
          <a:p>
            <a:r>
              <a:rPr kumimoji="1" lang="en-US" altLang="ja-JP" sz="4000" dirty="0" smtClean="0"/>
              <a:t>GET</a:t>
            </a:r>
            <a:r>
              <a:rPr kumimoji="1" lang="ja-JP" altLang="en-US" sz="4000" dirty="0" smtClean="0"/>
              <a:t>メソッド</a:t>
            </a:r>
            <a:endParaRPr kumimoji="1" lang="en-US" altLang="ja-JP" sz="4000" dirty="0" smtClean="0"/>
          </a:p>
        </p:txBody>
      </p:sp>
    </p:spTree>
    <p:extLst>
      <p:ext uri="{BB962C8B-B14F-4D97-AF65-F5344CB8AC3E}">
        <p14:creationId xmlns:p14="http://schemas.microsoft.com/office/powerpoint/2010/main" val="63315183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視差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2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Yu Gothic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Yu Gothic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Yu Gothic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Yu Gothic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視差</Template>
  <TotalTime>11763</TotalTime>
  <Words>591</Words>
  <Application>Microsoft Macintosh PowerPoint</Application>
  <PresentationFormat>ワイド画面</PresentationFormat>
  <Paragraphs>135</Paragraphs>
  <Slides>22</Slides>
  <Notes>7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22</vt:i4>
      </vt:variant>
    </vt:vector>
  </HeadingPairs>
  <TitlesOfParts>
    <vt:vector size="29" baseType="lpstr">
      <vt:lpstr>Corbel</vt:lpstr>
      <vt:lpstr>HGｺﾞｼｯｸM</vt:lpstr>
      <vt:lpstr>Lato</vt:lpstr>
      <vt:lpstr>Mangal</vt:lpstr>
      <vt:lpstr>Yu Gothic</vt:lpstr>
      <vt:lpstr>Arial</vt:lpstr>
      <vt:lpstr>視差</vt:lpstr>
      <vt:lpstr>ディープラニング入門 第９回</vt:lpstr>
      <vt:lpstr>今日の授業の内容</vt:lpstr>
      <vt:lpstr>PowerPoint プレゼンテーション</vt:lpstr>
      <vt:lpstr>コピー＆ペースト用のテキスト</vt:lpstr>
      <vt:lpstr>VNCViewerでコピ＆ペースト</vt:lpstr>
      <vt:lpstr>演習：フォト蔵（フォトゾウ）</vt:lpstr>
      <vt:lpstr>演習：フォト蔵（フォトゾウ）</vt:lpstr>
      <vt:lpstr>演習：フォト蔵（フォトゾウ）</vt:lpstr>
      <vt:lpstr>search_publicメソッド</vt:lpstr>
      <vt:lpstr>JSONレスポンス</vt:lpstr>
      <vt:lpstr>著作権</vt:lpstr>
      <vt:lpstr>クリエイティブ・コモンズ（ＣＣライセンス）</vt:lpstr>
      <vt:lpstr>ＣＣライセンスの種類</vt:lpstr>
      <vt:lpstr>ＣＣライセンスの種類</vt:lpstr>
      <vt:lpstr>Keras：モデルの作成方法(functional API)</vt:lpstr>
      <vt:lpstr>Keras：モデルのウエイトの保存と読み込み</vt:lpstr>
      <vt:lpstr>Keras：モデルを使った予測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ディープラニング入門</dc:title>
  <dc:creator>中谷賢一</dc:creator>
  <cp:lastModifiedBy>中谷賢一</cp:lastModifiedBy>
  <cp:revision>226</cp:revision>
  <cp:lastPrinted>2017-10-05T09:13:05Z</cp:lastPrinted>
  <dcterms:created xsi:type="dcterms:W3CDTF">2017-09-26T07:21:28Z</dcterms:created>
  <dcterms:modified xsi:type="dcterms:W3CDTF">2017-12-14T17:04:10Z</dcterms:modified>
</cp:coreProperties>
</file>